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63" r:id="rId2"/>
    <p:sldMasterId id="2147483675" r:id="rId3"/>
  </p:sldMasterIdLst>
  <p:notesMasterIdLst>
    <p:notesMasterId r:id="rId34"/>
  </p:notesMasterIdLst>
  <p:handoutMasterIdLst>
    <p:handoutMasterId r:id="rId35"/>
  </p:handoutMasterIdLst>
  <p:sldIdLst>
    <p:sldId id="262" r:id="rId4"/>
    <p:sldId id="457" r:id="rId5"/>
    <p:sldId id="459" r:id="rId6"/>
    <p:sldId id="361" r:id="rId7"/>
    <p:sldId id="411" r:id="rId8"/>
    <p:sldId id="413" r:id="rId9"/>
    <p:sldId id="458" r:id="rId10"/>
    <p:sldId id="399" r:id="rId11"/>
    <p:sldId id="414" r:id="rId12"/>
    <p:sldId id="453" r:id="rId13"/>
    <p:sldId id="455" r:id="rId14"/>
    <p:sldId id="456" r:id="rId15"/>
    <p:sldId id="460" r:id="rId16"/>
    <p:sldId id="265" r:id="rId17"/>
    <p:sldId id="474" r:id="rId18"/>
    <p:sldId id="451" r:id="rId19"/>
    <p:sldId id="408" r:id="rId20"/>
    <p:sldId id="461" r:id="rId21"/>
    <p:sldId id="409" r:id="rId22"/>
    <p:sldId id="410" r:id="rId23"/>
    <p:sldId id="462" r:id="rId24"/>
    <p:sldId id="464" r:id="rId25"/>
    <p:sldId id="465" r:id="rId26"/>
    <p:sldId id="475" r:id="rId27"/>
    <p:sldId id="476" r:id="rId28"/>
    <p:sldId id="470" r:id="rId29"/>
    <p:sldId id="472" r:id="rId30"/>
    <p:sldId id="477" r:id="rId31"/>
    <p:sldId id="473" r:id="rId32"/>
    <p:sldId id="478" r:id="rId33"/>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A37"/>
    <a:srgbClr val="00417E"/>
    <a:srgbClr val="FFECD7"/>
    <a:srgbClr val="F7955A"/>
    <a:srgbClr val="666699"/>
    <a:srgbClr val="0066CC"/>
    <a:srgbClr val="00487A"/>
    <a:srgbClr val="D33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3" autoAdjust="0"/>
    <p:restoredTop sz="93202" autoAdjust="0"/>
  </p:normalViewPr>
  <p:slideViewPr>
    <p:cSldViewPr>
      <p:cViewPr varScale="1">
        <p:scale>
          <a:sx n="87" d="100"/>
          <a:sy n="87" d="100"/>
        </p:scale>
        <p:origin x="112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4CA18CA-7A2A-44BB-97E9-F7FB71273CC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Arial" panose="020B0604020202020204" pitchFamily="34" charset="0"/>
              </a:defRPr>
            </a:lvl1pPr>
          </a:lstStyle>
          <a:p>
            <a:endParaRPr lang="en-US" altLang="en-US"/>
          </a:p>
        </p:txBody>
      </p:sp>
      <p:sp>
        <p:nvSpPr>
          <p:cNvPr id="32771" name="Rectangle 3">
            <a:extLst>
              <a:ext uri="{FF2B5EF4-FFF2-40B4-BE49-F238E27FC236}">
                <a16:creationId xmlns:a16="http://schemas.microsoft.com/office/drawing/2014/main" id="{DD9D99C0-68E6-4451-BA9B-36511564D52A}"/>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Arial" panose="020B0604020202020204" pitchFamily="34" charset="0"/>
              </a:defRPr>
            </a:lvl1pPr>
          </a:lstStyle>
          <a:p>
            <a:endParaRPr lang="en-US" altLang="en-US"/>
          </a:p>
        </p:txBody>
      </p:sp>
      <p:sp>
        <p:nvSpPr>
          <p:cNvPr id="32772" name="Rectangle 4">
            <a:extLst>
              <a:ext uri="{FF2B5EF4-FFF2-40B4-BE49-F238E27FC236}">
                <a16:creationId xmlns:a16="http://schemas.microsoft.com/office/drawing/2014/main" id="{4CC9C8E6-3E0E-43E4-8233-810BFF9CDAB3}"/>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Arial" panose="020B0604020202020204" pitchFamily="34" charset="0"/>
              </a:defRPr>
            </a:lvl1pPr>
          </a:lstStyle>
          <a:p>
            <a:endParaRPr lang="en-US" altLang="en-US"/>
          </a:p>
        </p:txBody>
      </p:sp>
      <p:sp>
        <p:nvSpPr>
          <p:cNvPr id="32773" name="Rectangle 5">
            <a:extLst>
              <a:ext uri="{FF2B5EF4-FFF2-40B4-BE49-F238E27FC236}">
                <a16:creationId xmlns:a16="http://schemas.microsoft.com/office/drawing/2014/main" id="{CBD3543F-AF70-44B4-A0C0-15BF2EF3E891}"/>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Arial" panose="020B0604020202020204" pitchFamily="34" charset="0"/>
              </a:defRPr>
            </a:lvl1pPr>
          </a:lstStyle>
          <a:p>
            <a:fld id="{6A030EAA-C445-4844-BCE4-F2C4FE629D0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A67A749-E6D3-46C5-99A3-6FD3A4FD270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2051" name="Rectangle 3">
            <a:extLst>
              <a:ext uri="{FF2B5EF4-FFF2-40B4-BE49-F238E27FC236}">
                <a16:creationId xmlns:a16="http://schemas.microsoft.com/office/drawing/2014/main" id="{4B88F189-4278-49F9-8940-CE20C4C7D73A}"/>
              </a:ext>
            </a:extLst>
          </p:cNvPr>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a:extLst>
              <a:ext uri="{FF2B5EF4-FFF2-40B4-BE49-F238E27FC236}">
                <a16:creationId xmlns:a16="http://schemas.microsoft.com/office/drawing/2014/main" id="{6F6A5940-089B-491B-89C2-9D279B148C1C}"/>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Rectangle 5">
            <a:extLst>
              <a:ext uri="{FF2B5EF4-FFF2-40B4-BE49-F238E27FC236}">
                <a16:creationId xmlns:a16="http://schemas.microsoft.com/office/drawing/2014/main" id="{65C05570-04C5-402B-8F04-55D2DAFE3E8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2054" name="Rectangle 6">
            <a:extLst>
              <a:ext uri="{FF2B5EF4-FFF2-40B4-BE49-F238E27FC236}">
                <a16:creationId xmlns:a16="http://schemas.microsoft.com/office/drawing/2014/main" id="{639BE9C2-D967-4C26-9D5F-A0938732E11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2055" name="Rectangle 7">
            <a:extLst>
              <a:ext uri="{FF2B5EF4-FFF2-40B4-BE49-F238E27FC236}">
                <a16:creationId xmlns:a16="http://schemas.microsoft.com/office/drawing/2014/main" id="{9EE17F21-3179-43F4-82F1-9EF38EC1126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D69C92C-533C-4C69-9775-5BCDA7697FE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631BDD-7981-449B-84CA-1456152D98CD}"/>
              </a:ext>
            </a:extLst>
          </p:cNvPr>
          <p:cNvSpPr>
            <a:spLocks noGrp="1" noChangeArrowheads="1"/>
          </p:cNvSpPr>
          <p:nvPr>
            <p:ph type="sldNum" sz="quarter" idx="5"/>
          </p:nvPr>
        </p:nvSpPr>
        <p:spPr>
          <a:ln/>
        </p:spPr>
        <p:txBody>
          <a:bodyPr/>
          <a:lstStyle/>
          <a:p>
            <a:fld id="{588880ED-7A8B-4190-8518-DF8B8480FB88}" type="slidenum">
              <a:rPr lang="en-US" altLang="en-US"/>
              <a:pPr/>
              <a:t>1</a:t>
            </a:fld>
            <a:endParaRPr lang="en-US" altLang="en-US"/>
          </a:p>
        </p:txBody>
      </p:sp>
      <p:sp>
        <p:nvSpPr>
          <p:cNvPr id="256002" name="Rectangle 2">
            <a:extLst>
              <a:ext uri="{FF2B5EF4-FFF2-40B4-BE49-F238E27FC236}">
                <a16:creationId xmlns:a16="http://schemas.microsoft.com/office/drawing/2014/main" id="{8D93897A-819A-401F-BBDC-13A99C7E7164}"/>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722465B9-54D1-4C79-8872-AE2C651FCF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C728E3-BBCD-4293-BA1A-F27E313A2FDF}"/>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9CA789-5293-4553-BC80-93C8B503C2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02" name="Rectangle 2">
            <a:extLst>
              <a:ext uri="{FF2B5EF4-FFF2-40B4-BE49-F238E27FC236}">
                <a16:creationId xmlns:a16="http://schemas.microsoft.com/office/drawing/2014/main" id="{330B4C8D-9970-4BAB-866A-7BDA32CA7DAD}"/>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E01E9DCC-2223-46D1-9AB2-0EA9BC2F86C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813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500297-4495-49DB-BF05-C95AB4BE163A}"/>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3A9C50-29D2-4047-A262-F24019E6BD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02" name="Rectangle 1026">
            <a:extLst>
              <a:ext uri="{FF2B5EF4-FFF2-40B4-BE49-F238E27FC236}">
                <a16:creationId xmlns:a16="http://schemas.microsoft.com/office/drawing/2014/main" id="{2C4E4CA7-865E-47EC-AB98-7A73270DB9E5}"/>
              </a:ext>
            </a:extLst>
          </p:cNvPr>
          <p:cNvSpPr>
            <a:spLocks noGrp="1" noRot="1" noChangeAspect="1" noChangeArrowheads="1" noTextEdit="1"/>
          </p:cNvSpPr>
          <p:nvPr>
            <p:ph type="sldImg"/>
          </p:nvPr>
        </p:nvSpPr>
        <p:spPr>
          <a:ln/>
        </p:spPr>
      </p:sp>
      <p:sp>
        <p:nvSpPr>
          <p:cNvPr id="256003" name="Rectangle 1027">
            <a:extLst>
              <a:ext uri="{FF2B5EF4-FFF2-40B4-BE49-F238E27FC236}">
                <a16:creationId xmlns:a16="http://schemas.microsoft.com/office/drawing/2014/main" id="{B64B11C0-BDE1-4FA7-8A34-5D62815F0BB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199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9E5D1A98-DB63-42CA-B41D-FE21BD7506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47175"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1374DAF9-49DE-4126-AE05-4832D3905D02}"/>
              </a:ext>
            </a:extLst>
          </p:cNvPr>
          <p:cNvSpPr>
            <a:spLocks noGrp="1" noChangeArrowheads="1"/>
          </p:cNvSpPr>
          <p:nvPr>
            <p:ph type="subTitle" idx="1"/>
          </p:nvPr>
        </p:nvSpPr>
        <p:spPr>
          <a:xfrm>
            <a:off x="238125" y="2441575"/>
            <a:ext cx="8677275" cy="1752600"/>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71C5031F-9025-448D-BF76-2A7507094D66}"/>
              </a:ext>
            </a:extLst>
          </p:cNvPr>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878EBB08-88FF-48AA-ABE1-59B179DFA7E1}"/>
              </a:ext>
            </a:extLst>
          </p:cNvPr>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FFAF8714-6498-4A73-8D91-1678E066F783}"/>
              </a:ext>
            </a:extLst>
          </p:cNvPr>
          <p:cNvSpPr txBox="1">
            <a:spLocks noChangeArrowheads="1"/>
          </p:cNvSpPr>
          <p:nvPr userDrawn="1"/>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63B33DEF-8899-4A45-BB3D-E48AC29764FC}"/>
              </a:ext>
            </a:extLst>
          </p:cNvPr>
          <p:cNvSpPr txBox="1">
            <a:spLocks noChangeArrowheads="1"/>
          </p:cNvSpPr>
          <p:nvPr userDrawn="1"/>
        </p:nvSpPr>
        <p:spPr bwMode="auto">
          <a:xfrm>
            <a:off x="254000" y="6096000"/>
            <a:ext cx="26670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B114-033C-4621-96E2-AD37862BC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88AD5E-2312-4712-80B6-F8D0D803B6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24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C483C-10F3-4B66-A82F-9F72960B6799}"/>
              </a:ext>
            </a:extLst>
          </p:cNvPr>
          <p:cNvSpPr>
            <a:spLocks noGrp="1"/>
          </p:cNvSpPr>
          <p:nvPr>
            <p:ph type="title" orient="vert"/>
          </p:nvPr>
        </p:nvSpPr>
        <p:spPr>
          <a:xfrm>
            <a:off x="6686550" y="76200"/>
            <a:ext cx="2152650" cy="39227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E51AD5-C3B1-4ECC-8559-5A65D523FED6}"/>
              </a:ext>
            </a:extLst>
          </p:cNvPr>
          <p:cNvSpPr>
            <a:spLocks noGrp="1"/>
          </p:cNvSpPr>
          <p:nvPr>
            <p:ph type="body" orient="vert" idx="1"/>
          </p:nvPr>
        </p:nvSpPr>
        <p:spPr>
          <a:xfrm>
            <a:off x="228600" y="76200"/>
            <a:ext cx="6305550" cy="39227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31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1B14C002-7047-44CB-8898-FDC48C7B31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47175"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C6FD3F85-1705-485A-9D96-CF8299877102}"/>
              </a:ext>
            </a:extLst>
          </p:cNvPr>
          <p:cNvSpPr>
            <a:spLocks noGrp="1" noChangeArrowheads="1"/>
          </p:cNvSpPr>
          <p:nvPr>
            <p:ph type="subTitle" idx="1"/>
          </p:nvPr>
        </p:nvSpPr>
        <p:spPr>
          <a:xfrm>
            <a:off x="238125" y="2441575"/>
            <a:ext cx="8677275" cy="1752600"/>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823DB741-BA63-4BBC-993D-34EC5F18102C}"/>
              </a:ext>
            </a:extLst>
          </p:cNvPr>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691FB816-355E-43E3-8C57-51A9E0167851}"/>
              </a:ext>
            </a:extLst>
          </p:cNvPr>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894B6DB0-81C3-4451-A442-22A5B4F341AC}"/>
              </a:ext>
            </a:extLst>
          </p:cNvPr>
          <p:cNvSpPr txBox="1">
            <a:spLocks noChangeArrowheads="1"/>
          </p:cNvSpPr>
          <p:nvPr userDrawn="1"/>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2B4E909A-6C3B-4802-81C4-7654DB55699F}"/>
              </a:ext>
            </a:extLst>
          </p:cNvPr>
          <p:cNvSpPr txBox="1">
            <a:spLocks noChangeArrowheads="1"/>
          </p:cNvSpPr>
          <p:nvPr userDrawn="1"/>
        </p:nvSpPr>
        <p:spPr bwMode="auto">
          <a:xfrm>
            <a:off x="254000" y="6096000"/>
            <a:ext cx="26670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extLst>
      <p:ext uri="{BB962C8B-B14F-4D97-AF65-F5344CB8AC3E}">
        <p14:creationId xmlns:p14="http://schemas.microsoft.com/office/powerpoint/2010/main" val="299461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A311-D945-4213-B6D2-885448039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85678-5EA1-4E8A-BF1C-E074D79846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85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7B04-165F-4296-9DBE-6EAE0FBEA38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EB53F-C40F-4EBE-A78E-25AB25C148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5545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4BD3-32C7-4E4E-A2FA-8C926CCB3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D7E22-45B4-46D3-930A-B8D8B9F83D6B}"/>
              </a:ext>
            </a:extLst>
          </p:cNvPr>
          <p:cNvSpPr>
            <a:spLocks noGrp="1"/>
          </p:cNvSpPr>
          <p:nvPr>
            <p:ph sz="half" idx="1"/>
          </p:nvPr>
        </p:nvSpPr>
        <p:spPr>
          <a:xfrm>
            <a:off x="228600" y="685800"/>
            <a:ext cx="4229100" cy="3233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1C2BFF-6960-4F9D-9984-B7F15BA481B8}"/>
              </a:ext>
            </a:extLst>
          </p:cNvPr>
          <p:cNvSpPr>
            <a:spLocks noGrp="1"/>
          </p:cNvSpPr>
          <p:nvPr>
            <p:ph sz="half" idx="2"/>
          </p:nvPr>
        </p:nvSpPr>
        <p:spPr>
          <a:xfrm>
            <a:off x="4610100" y="685800"/>
            <a:ext cx="4229100" cy="3233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39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95A5-801A-413C-9506-151EDD1EAB3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1EFBD-7A9C-4920-91C2-40C174B3A1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8C8650-E8B3-45E3-8E91-AF5DEFF8CD3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ED827A-EEBE-4581-B9F8-1469CE196E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BD4D32-6E3A-43FD-B3B8-B0257376F5E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644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75B9-04FF-4F0C-A38D-DE5EFEBE7A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773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95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38D0-2105-418B-BFC4-761BEBBCB2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B7723F-A805-4027-9459-5D555C934E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B06922-4C40-41E4-BD12-8BD1D5D6FA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6948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15AE-D2EA-4E71-BE6B-3372E3630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9810-49FF-4C75-91BB-4FA6B72401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452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A1BD-3524-4C47-97E5-DD4B279802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00E774-1F7C-41D5-A446-EC09B5DD80B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ACC8E8-7336-46F7-BAC6-CC30204F57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99071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ACDB-DACD-4FC4-8DDB-A78234DF42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93948C-5667-4C50-94FC-3A6B5A7A62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99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071CFB-B77F-4C5B-97D0-58EE85EA1FD7}"/>
              </a:ext>
            </a:extLst>
          </p:cNvPr>
          <p:cNvSpPr>
            <a:spLocks noGrp="1"/>
          </p:cNvSpPr>
          <p:nvPr>
            <p:ph type="title" orient="vert"/>
          </p:nvPr>
        </p:nvSpPr>
        <p:spPr>
          <a:xfrm>
            <a:off x="6686550" y="76200"/>
            <a:ext cx="2152650" cy="38433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AC346-D24A-40A8-A2F3-0572F11ECD4C}"/>
              </a:ext>
            </a:extLst>
          </p:cNvPr>
          <p:cNvSpPr>
            <a:spLocks noGrp="1"/>
          </p:cNvSpPr>
          <p:nvPr>
            <p:ph type="body" orient="vert" idx="1"/>
          </p:nvPr>
        </p:nvSpPr>
        <p:spPr>
          <a:xfrm>
            <a:off x="228600" y="76200"/>
            <a:ext cx="6305550" cy="3843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853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5A05DC1F-BBCF-466C-947F-E408226FD3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47175"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E3554F48-F1FB-4ABE-9531-10107F76A948}"/>
              </a:ext>
            </a:extLst>
          </p:cNvPr>
          <p:cNvSpPr>
            <a:spLocks noGrp="1" noChangeArrowheads="1"/>
          </p:cNvSpPr>
          <p:nvPr>
            <p:ph type="subTitle" idx="1"/>
          </p:nvPr>
        </p:nvSpPr>
        <p:spPr>
          <a:xfrm>
            <a:off x="238125" y="2441575"/>
            <a:ext cx="8677275" cy="1752600"/>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9A1F8272-B06D-4D05-8CE8-67F5EF586FAE}"/>
              </a:ext>
            </a:extLst>
          </p:cNvPr>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2E679D07-59E4-43B8-8DCC-BF0AF65435B0}"/>
              </a:ext>
            </a:extLst>
          </p:cNvPr>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496CEDD2-44FA-4095-960F-574AF9A911CC}"/>
              </a:ext>
            </a:extLst>
          </p:cNvPr>
          <p:cNvSpPr txBox="1">
            <a:spLocks noChangeArrowheads="1"/>
          </p:cNvSpPr>
          <p:nvPr userDrawn="1"/>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45086EFF-987A-45D4-B08A-F0231B1D29AF}"/>
              </a:ext>
            </a:extLst>
          </p:cNvPr>
          <p:cNvSpPr txBox="1">
            <a:spLocks noChangeArrowheads="1"/>
          </p:cNvSpPr>
          <p:nvPr userDrawn="1"/>
        </p:nvSpPr>
        <p:spPr bwMode="auto">
          <a:xfrm>
            <a:off x="254000" y="6096000"/>
            <a:ext cx="26670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extLst>
      <p:ext uri="{BB962C8B-B14F-4D97-AF65-F5344CB8AC3E}">
        <p14:creationId xmlns:p14="http://schemas.microsoft.com/office/powerpoint/2010/main" val="3803113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2EDE-3232-4A1C-87E8-A812FCB51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8D4E3-6421-49A3-8061-37D47E95ED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087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AAC-3054-494C-BE2F-9ADC08B05C8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D2F9F-BFD4-4F56-88CC-B62C987B5C2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44209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88F6-2D8D-45B1-83B1-619834CD69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20A6E-E386-40CF-9CBE-0C3B7D44F3D6}"/>
              </a:ext>
            </a:extLst>
          </p:cNvPr>
          <p:cNvSpPr>
            <a:spLocks noGrp="1"/>
          </p:cNvSpPr>
          <p:nvPr>
            <p:ph sz="half" idx="1"/>
          </p:nvPr>
        </p:nvSpPr>
        <p:spPr>
          <a:xfrm>
            <a:off x="228600" y="685800"/>
            <a:ext cx="4229100" cy="3233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C5B8B-7893-4154-8825-75695A044B43}"/>
              </a:ext>
            </a:extLst>
          </p:cNvPr>
          <p:cNvSpPr>
            <a:spLocks noGrp="1"/>
          </p:cNvSpPr>
          <p:nvPr>
            <p:ph sz="half" idx="2"/>
          </p:nvPr>
        </p:nvSpPr>
        <p:spPr>
          <a:xfrm>
            <a:off x="4610100" y="685800"/>
            <a:ext cx="4229100" cy="3233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65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F856-C190-4DE2-A603-8761D6EC972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E8E2F-4524-4904-BFC8-844E18DFB09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F74CD2-1240-49C1-817B-5C649662BFB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35C32E-6C8E-4455-9B63-2F65A4F40A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BE682A-E5B8-437F-96F4-2BF9A92B358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763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D36A-DC8F-499E-8B01-F038A90336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4273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3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1489-7F3D-44ED-B710-C8570674AF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8AE037-A9B6-4E1B-AD04-45A87E7D22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936734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EB97-4010-4B97-BA93-489144F3D3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9ACE3-124F-4C23-BDE0-A4E3EF11902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9B7B23-2A1A-4602-BDD7-10FA003EB8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3166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117B-1381-417F-8AA7-2B56806C09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3C8BBF-0826-4058-BADC-B231B15D3ED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0CA67A-F4C2-463C-B398-1C20EE0550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21991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3955-63A8-42F4-B150-D39DE4200F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B0E457-3437-49C5-A1FC-E1E723B2D0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119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F44169-38F1-40E5-9700-B5F304F25284}"/>
              </a:ext>
            </a:extLst>
          </p:cNvPr>
          <p:cNvSpPr>
            <a:spLocks noGrp="1"/>
          </p:cNvSpPr>
          <p:nvPr>
            <p:ph type="title" orient="vert"/>
          </p:nvPr>
        </p:nvSpPr>
        <p:spPr>
          <a:xfrm>
            <a:off x="6686550" y="76200"/>
            <a:ext cx="2152650" cy="38433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E1B91-51DB-440C-814F-CF8167147744}"/>
              </a:ext>
            </a:extLst>
          </p:cNvPr>
          <p:cNvSpPr>
            <a:spLocks noGrp="1"/>
          </p:cNvSpPr>
          <p:nvPr>
            <p:ph type="body" orient="vert" idx="1"/>
          </p:nvPr>
        </p:nvSpPr>
        <p:spPr>
          <a:xfrm>
            <a:off x="228600" y="76200"/>
            <a:ext cx="6305550" cy="3843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31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E0F2-B1D2-4573-9753-1B92C94A0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0787F-66E0-4773-BCF4-E3BE64723F38}"/>
              </a:ext>
            </a:extLst>
          </p:cNvPr>
          <p:cNvSpPr>
            <a:spLocks noGrp="1"/>
          </p:cNvSpPr>
          <p:nvPr>
            <p:ph sz="half" idx="1"/>
          </p:nvPr>
        </p:nvSpPr>
        <p:spPr>
          <a:xfrm>
            <a:off x="228600" y="685800"/>
            <a:ext cx="4229100" cy="3313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FC0A6-02F4-4926-A27A-D8A187C215E2}"/>
              </a:ext>
            </a:extLst>
          </p:cNvPr>
          <p:cNvSpPr>
            <a:spLocks noGrp="1"/>
          </p:cNvSpPr>
          <p:nvPr>
            <p:ph sz="half" idx="2"/>
          </p:nvPr>
        </p:nvSpPr>
        <p:spPr>
          <a:xfrm>
            <a:off x="4610100" y="685800"/>
            <a:ext cx="4229100" cy="3313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84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CACD-162E-4E8B-A12A-A1D54CA837F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03BFB-81A9-4827-A700-E3F9D093CE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261464-3FB8-4400-AADE-C9DEF3E3A97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2ADFE-B992-4189-BD76-0AAEC1393E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B14CE8-48E1-4051-B9E4-AB5E31E83E7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878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858C-A76D-4803-AC30-9D401F0447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830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3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0E8E-8662-43FA-8439-AB3F9011E7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119D6A-C6BA-4863-8910-BA99538329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C2A0C-A31E-46F5-9DD8-2FBE0B1D4E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279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5063-DEA3-4E90-B228-DDB6457895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8BB97-0DA4-4A7A-9115-2634D71FBA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E846D1-B476-41BE-99CB-B47B0B5436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9579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3F31264-50F1-4571-A3F0-B3F7F6DFA9DE}"/>
              </a:ext>
            </a:extLst>
          </p:cNvPr>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9264284B-62FA-41BA-A0A5-481E6E925C70}"/>
              </a:ext>
            </a:extLst>
          </p:cNvPr>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0C74D027-717E-4258-8D49-EF4722D6AF5E}"/>
              </a:ext>
            </a:extLst>
          </p:cNvPr>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Line 6">
            <a:extLst>
              <a:ext uri="{FF2B5EF4-FFF2-40B4-BE49-F238E27FC236}">
                <a16:creationId xmlns:a16="http://schemas.microsoft.com/office/drawing/2014/main" id="{B1842A4C-3901-4AE7-8A26-A31D47C762C1}"/>
              </a:ext>
            </a:extLst>
          </p:cNvPr>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Rectangle 9">
            <a:extLst>
              <a:ext uri="{FF2B5EF4-FFF2-40B4-BE49-F238E27FC236}">
                <a16:creationId xmlns:a16="http://schemas.microsoft.com/office/drawing/2014/main" id="{7C37BFAA-2EFA-418A-8331-25FD92B5D1B9}"/>
              </a:ext>
            </a:extLst>
          </p:cNvPr>
          <p:cNvSpPr>
            <a:spLocks noGrp="1" noChangeArrowheads="1"/>
          </p:cNvSpPr>
          <p:nvPr>
            <p:ph type="body" idx="1"/>
          </p:nvPr>
        </p:nvSpPr>
        <p:spPr bwMode="auto">
          <a:xfrm>
            <a:off x="228600" y="685800"/>
            <a:ext cx="86106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98950A3-645B-4E10-B2DA-DEB2F7F7325C}"/>
              </a:ext>
            </a:extLst>
          </p:cNvPr>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CA4C7392-1492-4E64-BB19-BDDA8639C762}"/>
              </a:ext>
            </a:extLst>
          </p:cNvPr>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59001E5F-D01D-4084-A65D-10F1BA528B9B}"/>
              </a:ext>
            </a:extLst>
          </p:cNvPr>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Line 6">
            <a:extLst>
              <a:ext uri="{FF2B5EF4-FFF2-40B4-BE49-F238E27FC236}">
                <a16:creationId xmlns:a16="http://schemas.microsoft.com/office/drawing/2014/main" id="{A4B61DF3-6DDF-4E1F-A407-5A452BD29589}"/>
              </a:ext>
            </a:extLst>
          </p:cNvPr>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Rectangle 9">
            <a:extLst>
              <a:ext uri="{FF2B5EF4-FFF2-40B4-BE49-F238E27FC236}">
                <a16:creationId xmlns:a16="http://schemas.microsoft.com/office/drawing/2014/main" id="{3884D033-BE48-4225-8504-B52DFCB9E4C6}"/>
              </a:ext>
            </a:extLst>
          </p:cNvPr>
          <p:cNvSpPr>
            <a:spLocks noGrp="1" noChangeArrowheads="1"/>
          </p:cNvSpPr>
          <p:nvPr>
            <p:ph type="body" idx="1"/>
          </p:nvPr>
        </p:nvSpPr>
        <p:spPr bwMode="auto">
          <a:xfrm>
            <a:off x="228600" y="685800"/>
            <a:ext cx="86106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extLst>
      <p:ext uri="{BB962C8B-B14F-4D97-AF65-F5344CB8AC3E}">
        <p14:creationId xmlns:p14="http://schemas.microsoft.com/office/powerpoint/2010/main" val="1721130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5F02999-DABD-4514-934F-8413FE79D152}"/>
              </a:ext>
            </a:extLst>
          </p:cNvPr>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12B6FEB6-7B6E-426E-9F54-A8D83FEC4CD0}"/>
              </a:ext>
            </a:extLst>
          </p:cNvPr>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34BC27DE-FF17-49A3-A877-3B0AD68AD7AE}"/>
              </a:ext>
            </a:extLst>
          </p:cNvPr>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Line 6">
            <a:extLst>
              <a:ext uri="{FF2B5EF4-FFF2-40B4-BE49-F238E27FC236}">
                <a16:creationId xmlns:a16="http://schemas.microsoft.com/office/drawing/2014/main" id="{760AC09F-1526-4AD5-B945-88C45CC2CD4F}"/>
              </a:ext>
            </a:extLst>
          </p:cNvPr>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Rectangle 9">
            <a:extLst>
              <a:ext uri="{FF2B5EF4-FFF2-40B4-BE49-F238E27FC236}">
                <a16:creationId xmlns:a16="http://schemas.microsoft.com/office/drawing/2014/main" id="{13C80125-B684-4109-8AC4-411978C218F3}"/>
              </a:ext>
            </a:extLst>
          </p:cNvPr>
          <p:cNvSpPr>
            <a:spLocks noGrp="1" noChangeArrowheads="1"/>
          </p:cNvSpPr>
          <p:nvPr>
            <p:ph type="body" idx="1"/>
          </p:nvPr>
        </p:nvSpPr>
        <p:spPr bwMode="auto">
          <a:xfrm>
            <a:off x="228600" y="685800"/>
            <a:ext cx="86106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extLst>
      <p:ext uri="{BB962C8B-B14F-4D97-AF65-F5344CB8AC3E}">
        <p14:creationId xmlns:p14="http://schemas.microsoft.com/office/powerpoint/2010/main" val="39645945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en.wikipedia.org/wiki/Physical_Review"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8EEA090-F28A-4272-9A55-DAF58E7CB6CC}"/>
              </a:ext>
            </a:extLst>
          </p:cNvPr>
          <p:cNvSpPr>
            <a:spLocks noGrp="1" noChangeArrowheads="1"/>
          </p:cNvSpPr>
          <p:nvPr>
            <p:ph type="ctrTitle"/>
          </p:nvPr>
        </p:nvSpPr>
        <p:spPr/>
        <p:txBody>
          <a:bodyPr/>
          <a:lstStyle/>
          <a:p>
            <a:r>
              <a:rPr lang="en-US" altLang="en-US" sz="5200">
                <a:latin typeface="Times New Roman" panose="02020603050405020304" pitchFamily="18" charset="0"/>
              </a:rPr>
              <a:t>Chapter 38</a:t>
            </a:r>
            <a:endParaRPr lang="en-US" altLang="en-US">
              <a:latin typeface="Times New Roman" panose="02020603050405020304" pitchFamily="18" charset="0"/>
            </a:endParaRPr>
          </a:p>
        </p:txBody>
      </p:sp>
      <p:sp>
        <p:nvSpPr>
          <p:cNvPr id="79875" name="Rectangle 3">
            <a:extLst>
              <a:ext uri="{FF2B5EF4-FFF2-40B4-BE49-F238E27FC236}">
                <a16:creationId xmlns:a16="http://schemas.microsoft.com/office/drawing/2014/main" id="{C74655E8-C488-4436-9122-9902B86B7BFD}"/>
              </a:ext>
            </a:extLst>
          </p:cNvPr>
          <p:cNvSpPr>
            <a:spLocks noGrp="1" noChangeArrowheads="1"/>
          </p:cNvSpPr>
          <p:nvPr>
            <p:ph type="subTitle" idx="1"/>
          </p:nvPr>
        </p:nvSpPr>
        <p:spPr>
          <a:xfrm>
            <a:off x="1828800" y="2101728"/>
            <a:ext cx="6781800" cy="3689472"/>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a:lnSpc>
                <a:spcPct val="90000"/>
              </a:lnSpc>
            </a:pPr>
            <a:r>
              <a:rPr lang="en-US" altLang="en-US" dirty="0">
                <a:latin typeface="Times New Roman" panose="02020603050405020304" pitchFamily="18" charset="0"/>
              </a:rPr>
              <a:t>Photons, Electrons, and Atoms</a:t>
            </a:r>
          </a:p>
          <a:p>
            <a:pPr>
              <a:lnSpc>
                <a:spcPct val="90000"/>
              </a:lnSpc>
            </a:pPr>
            <a:r>
              <a:rPr lang="en-US" altLang="en-US" dirty="0">
                <a:latin typeface="Times New Roman" panose="02020603050405020304" pitchFamily="18" charset="0"/>
              </a:rPr>
              <a:t>What led to Quantum Theory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30AF1ED1-DF51-4299-A521-B5DAE4330A20}"/>
              </a:ext>
            </a:extLst>
          </p:cNvPr>
          <p:cNvSpPr>
            <a:spLocks noGrp="1" noChangeArrowheads="1"/>
          </p:cNvSpPr>
          <p:nvPr>
            <p:ph type="title"/>
          </p:nvPr>
        </p:nvSpPr>
        <p:spPr>
          <a:xfrm>
            <a:off x="304800" y="76200"/>
            <a:ext cx="8839200" cy="503238"/>
          </a:xfrm>
        </p:spPr>
        <p:txBody>
          <a:bodyPr/>
          <a:lstStyle/>
          <a:p>
            <a:r>
              <a:rPr lang="en-US" altLang="en-US" dirty="0">
                <a:latin typeface="Times New Roman" panose="02020603050405020304" pitchFamily="18" charset="0"/>
              </a:rPr>
              <a:t>Compton experiment</a:t>
            </a:r>
          </a:p>
        </p:txBody>
      </p:sp>
      <p:pic>
        <p:nvPicPr>
          <p:cNvPr id="8" name="Graphic 7">
            <a:extLst>
              <a:ext uri="{FF2B5EF4-FFF2-40B4-BE49-F238E27FC236}">
                <a16:creationId xmlns:a16="http://schemas.microsoft.com/office/drawing/2014/main" id="{67A59C66-948C-45C5-AA55-676E0303AA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9400" y="2667000"/>
            <a:ext cx="3962400" cy="886327"/>
          </a:xfrm>
          <a:prstGeom prst="rect">
            <a:avLst/>
          </a:prstGeom>
        </p:spPr>
      </p:pic>
      <p:sp>
        <p:nvSpPr>
          <p:cNvPr id="422915" name="Rectangle 3">
            <a:extLst>
              <a:ext uri="{FF2B5EF4-FFF2-40B4-BE49-F238E27FC236}">
                <a16:creationId xmlns:a16="http://schemas.microsoft.com/office/drawing/2014/main" id="{71B45554-3DF3-463E-9DA0-FFC8F26B2FE4}"/>
              </a:ext>
            </a:extLst>
          </p:cNvPr>
          <p:cNvSpPr>
            <a:spLocks noGrp="1" noChangeArrowheads="1"/>
          </p:cNvSpPr>
          <p:nvPr>
            <p:ph type="body" idx="1"/>
          </p:nvPr>
        </p:nvSpPr>
        <p:spPr>
          <a:xfrm>
            <a:off x="219075" y="700088"/>
            <a:ext cx="8620125" cy="2086725"/>
          </a:xfrm>
        </p:spPr>
        <p:txBody>
          <a:bodyPr/>
          <a:lstStyle/>
          <a:p>
            <a:pPr lvl="1">
              <a:lnSpc>
                <a:spcPct val="90000"/>
              </a:lnSpc>
              <a:buFontTx/>
              <a:buChar char="•"/>
            </a:pPr>
            <a:r>
              <a:rPr lang="en-US" sz="1800" dirty="0"/>
              <a:t>In 1923, Arthur Compton published a paper in the </a:t>
            </a:r>
            <a:r>
              <a:rPr lang="en-US" sz="1800" i="1" dirty="0">
                <a:hlinkClick r:id="rId4" tooltip="Physical Review"/>
              </a:rPr>
              <a:t>Physical Review</a:t>
            </a:r>
            <a:r>
              <a:rPr lang="en-US" sz="1800" dirty="0"/>
              <a:t> that explained the X-ray shift by attributing particle-like momentum to light quanta (Einstein had proposed light quanta in 1905 in explaining the photo-electric effect, but Compton did not build on Einstein's work). The energy of light quanta depends only on the frequency of the light. In his paper, Compton derived the mathematical relationship between the shift in wavelength and the scattering angle of the X-rays by assuming that each scattered X-ray photon interacted with only one electron. </a:t>
            </a:r>
            <a:endParaRPr lang="en-US" altLang="en-US" sz="1800" dirty="0">
              <a:latin typeface="Times New Roman" panose="02020603050405020304" pitchFamily="18" charset="0"/>
            </a:endParaRPr>
          </a:p>
        </p:txBody>
      </p:sp>
      <p:pic>
        <p:nvPicPr>
          <p:cNvPr id="422919" name="Picture 7" descr="38_Figure27-I">
            <a:extLst>
              <a:ext uri="{FF2B5EF4-FFF2-40B4-BE49-F238E27FC236}">
                <a16:creationId xmlns:a16="http://schemas.microsoft.com/office/drawing/2014/main" id="{1E67ACA3-1AD9-4BB4-913F-0B5CDB17D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6354"/>
          <a:stretch>
            <a:fillRect/>
          </a:stretch>
        </p:blipFill>
        <p:spPr bwMode="auto">
          <a:xfrm>
            <a:off x="84992" y="3479903"/>
            <a:ext cx="8974015" cy="2678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22919"/>
                                        </p:tgtEl>
                                        <p:attrNameLst>
                                          <p:attrName>style.visibility</p:attrName>
                                        </p:attrNameLst>
                                      </p:cBhvr>
                                      <p:to>
                                        <p:strVal val="visible"/>
                                      </p:to>
                                    </p:set>
                                    <p:animEffect transition="in" filter="dissolve">
                                      <p:cBhvr>
                                        <p:cTn id="13" dur="500"/>
                                        <p:tgtEl>
                                          <p:spTgt spid="422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7790-0AFC-4A18-98DC-5CCFB8A10519}"/>
              </a:ext>
            </a:extLst>
          </p:cNvPr>
          <p:cNvSpPr>
            <a:spLocks noGrp="1"/>
          </p:cNvSpPr>
          <p:nvPr>
            <p:ph type="title"/>
          </p:nvPr>
        </p:nvSpPr>
        <p:spPr/>
        <p:txBody>
          <a:bodyPr/>
          <a:lstStyle/>
          <a:p>
            <a:r>
              <a:rPr lang="en-US" dirty="0"/>
              <a:t>	THE BLACKBODY (continuous spectrum)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747BF1-7952-42F7-8320-D70295E9F74E}"/>
                  </a:ext>
                </a:extLst>
              </p:cNvPr>
              <p:cNvSpPr>
                <a:spLocks noGrp="1"/>
              </p:cNvSpPr>
              <p:nvPr>
                <p:ph idx="1"/>
              </p:nvPr>
            </p:nvSpPr>
            <p:spPr>
              <a:xfrm>
                <a:off x="228600" y="1371600"/>
                <a:ext cx="8610600" cy="5147563"/>
              </a:xfrm>
            </p:spPr>
            <p:txBody>
              <a:bodyPr/>
              <a:lstStyle/>
              <a:p>
                <a:r>
                  <a:rPr lang="en-US" b="1" dirty="0"/>
                  <a:t>Planck’s formula </a:t>
                </a:r>
                <a:r>
                  <a:rPr lang="en-US" dirty="0"/>
                  <a:t>(derived from the study of black-body spectra) is </a:t>
                </a:r>
                <a:r>
                  <a:rPr lang="en-US" b="1" dirty="0"/>
                  <a:t>E= </a:t>
                </a:r>
                <a:r>
                  <a:rPr lang="en-US" b="1" dirty="0" err="1"/>
                  <a:t>hf</a:t>
                </a:r>
                <a:r>
                  <a:rPr lang="en-US" b="1" dirty="0"/>
                  <a:t> = </a:t>
                </a:r>
                <a:r>
                  <a:rPr lang="en-US" b="1" dirty="0" err="1"/>
                  <a:t>hc</a:t>
                </a:r>
                <a:r>
                  <a:rPr lang="en-US" b="1" dirty="0"/>
                  <a:t>/</a:t>
                </a:r>
                <a14:m>
                  <m:oMath xmlns:m="http://schemas.openxmlformats.org/officeDocument/2006/math">
                    <m:r>
                      <a:rPr lang="en-US" b="1" i="1">
                        <a:latin typeface="Cambria Math" panose="02040503050406030204" pitchFamily="18" charset="0"/>
                      </a:rPr>
                      <m:t>𝝀</m:t>
                    </m:r>
                  </m:oMath>
                </a14:m>
                <a:r>
                  <a:rPr lang="en-US" dirty="0"/>
                  <a:t>.  H = 6.63 x 10</a:t>
                </a:r>
                <a:r>
                  <a:rPr lang="en-US" baseline="30000" dirty="0"/>
                  <a:t>-34</a:t>
                </a:r>
                <a:r>
                  <a:rPr lang="en-US" dirty="0"/>
                  <a:t> J∙s, </a:t>
                </a:r>
                <a:r>
                  <a:rPr lang="en-US" b="1" dirty="0"/>
                  <a:t>Planck’s constant.       </a:t>
                </a:r>
                <a:endParaRPr lang="en-US" dirty="0"/>
              </a:p>
              <a:p>
                <a:r>
                  <a:rPr lang="en-US" dirty="0"/>
                  <a:t> </a:t>
                </a:r>
              </a:p>
              <a:p>
                <a:r>
                  <a:rPr lang="en-US" dirty="0"/>
                  <a:t>Assuming photons come in bundles or ‘quanta’ of energy as indicated in the formula, Planck was able to derive the </a:t>
                </a:r>
                <a:r>
                  <a:rPr lang="en-US" b="1" dirty="0"/>
                  <a:t>continuous spectrum formula </a:t>
                </a:r>
                <a:r>
                  <a:rPr lang="en-US" dirty="0"/>
                  <a:t>(blackbody curve):  </a:t>
                </a:r>
                <a:r>
                  <a:rPr lang="en-US" b="1" dirty="0"/>
                  <a:t> I(λ) = 2πc</a:t>
                </a:r>
                <a:r>
                  <a:rPr lang="en-US" b="1" baseline="30000" dirty="0"/>
                  <a:t>2</a:t>
                </a:r>
                <a:r>
                  <a:rPr lang="en-US" b="1" dirty="0"/>
                  <a:t>/[λ</a:t>
                </a:r>
                <a:r>
                  <a:rPr lang="en-US" b="1" baseline="30000" dirty="0"/>
                  <a:t>5</a:t>
                </a:r>
                <a:r>
                  <a:rPr lang="en-US" b="1" dirty="0"/>
                  <a:t>(</a:t>
                </a:r>
                <a:r>
                  <a:rPr lang="en-US" b="1" dirty="0" err="1"/>
                  <a:t>e</a:t>
                </a:r>
                <a:r>
                  <a:rPr lang="en-US" b="1" baseline="30000" dirty="0" err="1"/>
                  <a:t>hc</a:t>
                </a:r>
                <a:r>
                  <a:rPr lang="en-US" b="1" baseline="30000" dirty="0"/>
                  <a:t>/λkT</a:t>
                </a:r>
                <a:r>
                  <a:rPr lang="en-US" b="1" dirty="0"/>
                  <a:t>-1)].</a:t>
                </a:r>
                <a:endParaRPr lang="en-US" dirty="0"/>
              </a:p>
              <a:p>
                <a:endParaRPr lang="en-US" dirty="0"/>
              </a:p>
            </p:txBody>
          </p:sp>
        </mc:Choice>
        <mc:Fallback xmlns="">
          <p:sp>
            <p:nvSpPr>
              <p:cNvPr id="3" name="Content Placeholder 2">
                <a:extLst>
                  <a:ext uri="{FF2B5EF4-FFF2-40B4-BE49-F238E27FC236}">
                    <a16:creationId xmlns:a16="http://schemas.microsoft.com/office/drawing/2014/main" id="{A7747BF1-7952-42F7-8320-D70295E9F74E}"/>
                  </a:ext>
                </a:extLst>
              </p:cNvPr>
              <p:cNvSpPr>
                <a:spLocks noGrp="1" noRot="1" noChangeAspect="1" noMove="1" noResize="1" noEditPoints="1" noAdjustHandles="1" noChangeArrowheads="1" noChangeShapeType="1" noTextEdit="1"/>
              </p:cNvSpPr>
              <p:nvPr>
                <p:ph idx="1"/>
              </p:nvPr>
            </p:nvSpPr>
            <p:spPr>
              <a:xfrm>
                <a:off x="228600" y="1371600"/>
                <a:ext cx="8610600" cy="5147563"/>
              </a:xfrm>
              <a:blipFill>
                <a:blip r:embed="rId2"/>
                <a:stretch>
                  <a:fillRect l="-1700" t="-1540" r="-2620"/>
                </a:stretch>
              </a:blipFill>
            </p:spPr>
            <p:txBody>
              <a:bodyPr/>
              <a:lstStyle/>
              <a:p>
                <a:r>
                  <a:rPr lang="en-US">
                    <a:noFill/>
                  </a:rPr>
                  <a:t> </a:t>
                </a:r>
              </a:p>
            </p:txBody>
          </p:sp>
        </mc:Fallback>
      </mc:AlternateContent>
    </p:spTree>
    <p:extLst>
      <p:ext uri="{BB962C8B-B14F-4D97-AF65-F5344CB8AC3E}">
        <p14:creationId xmlns:p14="http://schemas.microsoft.com/office/powerpoint/2010/main" val="190290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E464-A462-432B-83FD-E7722FABA0F6}"/>
              </a:ext>
            </a:extLst>
          </p:cNvPr>
          <p:cNvSpPr>
            <a:spLocks noGrp="1"/>
          </p:cNvSpPr>
          <p:nvPr>
            <p:ph type="title"/>
          </p:nvPr>
        </p:nvSpPr>
        <p:spPr/>
        <p:txBody>
          <a:bodyPr/>
          <a:lstStyle/>
          <a:p>
            <a:r>
              <a:rPr lang="en-US" dirty="0"/>
              <a:t>			Wien’s Law for a Blackbody</a:t>
            </a:r>
          </a:p>
        </p:txBody>
      </p:sp>
      <p:pic>
        <p:nvPicPr>
          <p:cNvPr id="5" name="Content Placeholder 4">
            <a:extLst>
              <a:ext uri="{FF2B5EF4-FFF2-40B4-BE49-F238E27FC236}">
                <a16:creationId xmlns:a16="http://schemas.microsoft.com/office/drawing/2014/main" id="{89A338E2-B39D-4C66-960E-E5EB8F883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472" y="2673201"/>
            <a:ext cx="5803396" cy="4108599"/>
          </a:xfrm>
        </p:spPr>
      </p:pic>
      <p:pic>
        <p:nvPicPr>
          <p:cNvPr id="7" name="Picture 6">
            <a:extLst>
              <a:ext uri="{FF2B5EF4-FFF2-40B4-BE49-F238E27FC236}">
                <a16:creationId xmlns:a16="http://schemas.microsoft.com/office/drawing/2014/main" id="{100383CE-3363-421A-A1DA-2BA14771A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838200"/>
            <a:ext cx="3649568" cy="648306"/>
          </a:xfrm>
          <a:prstGeom prst="rect">
            <a:avLst/>
          </a:prstGeom>
        </p:spPr>
      </p:pic>
      <p:sp>
        <p:nvSpPr>
          <p:cNvPr id="10" name="Rectangle 9">
            <a:extLst>
              <a:ext uri="{FF2B5EF4-FFF2-40B4-BE49-F238E27FC236}">
                <a16:creationId xmlns:a16="http://schemas.microsoft.com/office/drawing/2014/main" id="{7312ABC1-FD5B-44AA-90F5-3AC073CD2354}"/>
              </a:ext>
            </a:extLst>
          </p:cNvPr>
          <p:cNvSpPr/>
          <p:nvPr/>
        </p:nvSpPr>
        <p:spPr>
          <a:xfrm>
            <a:off x="1965786" y="1365389"/>
            <a:ext cx="4953000" cy="1200329"/>
          </a:xfrm>
          <a:prstGeom prst="rect">
            <a:avLst/>
          </a:prstGeom>
        </p:spPr>
        <p:txBody>
          <a:bodyPr wrap="square">
            <a:spAutoFit/>
          </a:bodyPr>
          <a:lstStyle/>
          <a:p>
            <a:r>
              <a:rPr lang="en-US" dirty="0"/>
              <a:t>Found by setting the derivative of Planck’s continuous spectrum formula = 0 (flat peak)</a:t>
            </a:r>
          </a:p>
        </p:txBody>
      </p:sp>
    </p:spTree>
    <p:extLst>
      <p:ext uri="{BB962C8B-B14F-4D97-AF65-F5344CB8AC3E}">
        <p14:creationId xmlns:p14="http://schemas.microsoft.com/office/powerpoint/2010/main" val="289631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780197E-9E77-4E1C-BD9D-9977EEB8216C}"/>
              </a:ext>
            </a:extLst>
          </p:cNvPr>
          <p:cNvSpPr>
            <a:spLocks noGrp="1" noChangeArrowheads="1"/>
          </p:cNvSpPr>
          <p:nvPr>
            <p:ph type="ctrTitle"/>
          </p:nvPr>
        </p:nvSpPr>
        <p:spPr/>
        <p:txBody>
          <a:bodyPr/>
          <a:lstStyle/>
          <a:p>
            <a:r>
              <a:rPr lang="en-US" altLang="en-US" sz="5200">
                <a:latin typeface="Times New Roman" panose="02020603050405020304" pitchFamily="18" charset="0"/>
              </a:rPr>
              <a:t>Chapter 39</a:t>
            </a:r>
            <a:endParaRPr lang="en-US" altLang="en-US">
              <a:latin typeface="Times New Roman" panose="02020603050405020304" pitchFamily="18" charset="0"/>
            </a:endParaRPr>
          </a:p>
        </p:txBody>
      </p:sp>
      <p:sp>
        <p:nvSpPr>
          <p:cNvPr id="79875" name="Rectangle 3">
            <a:extLst>
              <a:ext uri="{FF2B5EF4-FFF2-40B4-BE49-F238E27FC236}">
                <a16:creationId xmlns:a16="http://schemas.microsoft.com/office/drawing/2014/main" id="{B288F396-3E5E-40FD-95DB-DC3007D6239E}"/>
              </a:ext>
            </a:extLst>
          </p:cNvPr>
          <p:cNvSpPr>
            <a:spLocks noGrp="1" noChangeArrowheads="1"/>
          </p:cNvSpPr>
          <p:nvPr>
            <p:ph type="subTitle" idx="1"/>
          </p:nvPr>
        </p:nvSpPr>
        <p:spPr>
          <a:xfrm>
            <a:off x="2133600" y="2441575"/>
            <a:ext cx="6781800" cy="1752600"/>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a:lnSpc>
                <a:spcPct val="90000"/>
              </a:lnSpc>
            </a:pPr>
            <a:r>
              <a:rPr lang="en-US" altLang="en-US">
                <a:latin typeface="Times New Roman" panose="02020603050405020304" pitchFamily="18" charset="0"/>
              </a:rPr>
              <a:t>The Wave Nature of Particles</a:t>
            </a:r>
          </a:p>
        </p:txBody>
      </p:sp>
    </p:spTree>
    <p:custDataLst>
      <p:tags r:id="rId1"/>
    </p:custDataLst>
    <p:extLst>
      <p:ext uri="{BB962C8B-B14F-4D97-AF65-F5344CB8AC3E}">
        <p14:creationId xmlns:p14="http://schemas.microsoft.com/office/powerpoint/2010/main" val="216038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D53887AE-D0F3-4079-978C-BCE6FD2D717C}"/>
              </a:ext>
            </a:extLst>
          </p:cNvPr>
          <p:cNvSpPr>
            <a:spLocks noGrp="1" noChangeArrowheads="1"/>
          </p:cNvSpPr>
          <p:nvPr>
            <p:ph type="title"/>
          </p:nvPr>
        </p:nvSpPr>
        <p:spPr/>
        <p:txBody>
          <a:bodyPr/>
          <a:lstStyle/>
          <a:p>
            <a:r>
              <a:rPr lang="en-US" altLang="en-US">
                <a:latin typeface="Times New Roman" panose="02020603050405020304" pitchFamily="18" charset="0"/>
              </a:rPr>
              <a:t>Introduction</a:t>
            </a:r>
          </a:p>
        </p:txBody>
      </p:sp>
      <p:sp>
        <p:nvSpPr>
          <p:cNvPr id="211971" name="Rectangle 3">
            <a:extLst>
              <a:ext uri="{FF2B5EF4-FFF2-40B4-BE49-F238E27FC236}">
                <a16:creationId xmlns:a16="http://schemas.microsoft.com/office/drawing/2014/main" id="{ADCA7117-79FC-43C2-A263-7A14D463AA4B}"/>
              </a:ext>
            </a:extLst>
          </p:cNvPr>
          <p:cNvSpPr>
            <a:spLocks noGrp="1" noChangeArrowheads="1"/>
          </p:cNvSpPr>
          <p:nvPr>
            <p:ph type="body" idx="1"/>
          </p:nvPr>
        </p:nvSpPr>
        <p:spPr>
          <a:xfrm>
            <a:off x="381000" y="1524000"/>
            <a:ext cx="8534400" cy="4031873"/>
          </a:xfrm>
        </p:spPr>
        <p:txBody>
          <a:bodyPr/>
          <a:lstStyle/>
          <a:p>
            <a:pPr lvl="1"/>
            <a:r>
              <a:rPr lang="en-US" altLang="en-US" sz="3200" dirty="0">
                <a:latin typeface="Times New Roman" panose="02020603050405020304" pitchFamily="18" charset="0"/>
              </a:rPr>
              <a:t>At the turn of the 20th century, Albert Einstein helped lead science to light as a particle and wave</a:t>
            </a:r>
            <a:r>
              <a:rPr lang="en-US" altLang="en-US" sz="3200"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rPr>
              <a:t>particle duality. The next logical step was not far behind. De Broglie, Heisenberg, and eventually Schr</a:t>
            </a:r>
            <a:r>
              <a:rPr lang="en-US" altLang="en-US" sz="3200" dirty="0">
                <a:latin typeface="Times New Roman" panose="02020603050405020304" pitchFamily="18" charset="0"/>
                <a:cs typeface="Times New Roman" panose="02020603050405020304" pitchFamily="18" charset="0"/>
              </a:rPr>
              <a:t>ö</a:t>
            </a:r>
            <a:r>
              <a:rPr lang="en-US" altLang="en-US" sz="3200" dirty="0">
                <a:latin typeface="Times New Roman" panose="02020603050405020304" pitchFamily="18" charset="0"/>
              </a:rPr>
              <a:t>dinger developed a formalism to treat the particle (an electron) as a wave spawning the new adventure, quantum theory.</a:t>
            </a:r>
          </a:p>
        </p:txBody>
      </p:sp>
    </p:spTree>
    <p:extLst>
      <p:ext uri="{BB962C8B-B14F-4D97-AF65-F5344CB8AC3E}">
        <p14:creationId xmlns:p14="http://schemas.microsoft.com/office/powerpoint/2010/main" val="2066870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02E-0137-4CED-80C1-21F044090BCF}"/>
              </a:ext>
            </a:extLst>
          </p:cNvPr>
          <p:cNvSpPr>
            <a:spLocks noGrp="1"/>
          </p:cNvSpPr>
          <p:nvPr>
            <p:ph type="title"/>
          </p:nvPr>
        </p:nvSpPr>
        <p:spPr/>
        <p:txBody>
          <a:bodyPr/>
          <a:lstStyle/>
          <a:p>
            <a:r>
              <a:rPr lang="en-US" dirty="0"/>
              <a:t>Wave-Particle Duality</a:t>
            </a:r>
          </a:p>
        </p:txBody>
      </p:sp>
      <p:sp>
        <p:nvSpPr>
          <p:cNvPr id="3" name="Content Placeholder 2">
            <a:extLst>
              <a:ext uri="{FF2B5EF4-FFF2-40B4-BE49-F238E27FC236}">
                <a16:creationId xmlns:a16="http://schemas.microsoft.com/office/drawing/2014/main" id="{6A2066A2-E188-41E3-9CD2-452B06791F3B}"/>
              </a:ext>
            </a:extLst>
          </p:cNvPr>
          <p:cNvSpPr>
            <a:spLocks noGrp="1"/>
          </p:cNvSpPr>
          <p:nvPr>
            <p:ph idx="1"/>
          </p:nvPr>
        </p:nvSpPr>
        <p:spPr>
          <a:xfrm>
            <a:off x="152400" y="762000"/>
            <a:ext cx="8610600" cy="6467924"/>
          </a:xfrm>
        </p:spPr>
        <p:txBody>
          <a:bodyPr/>
          <a:lstStyle/>
          <a:p>
            <a:r>
              <a:rPr lang="en-US" sz="2400" dirty="0"/>
              <a:t>Max Planck found that light behaved like a particle called a </a:t>
            </a:r>
            <a:r>
              <a:rPr lang="en-US" sz="2400" b="1" dirty="0"/>
              <a:t>photon</a:t>
            </a:r>
            <a:r>
              <a:rPr lang="en-US" sz="2400" dirty="0"/>
              <a:t> of energy (like a </a:t>
            </a:r>
            <a:r>
              <a:rPr lang="en-US" sz="2400" b="1" dirty="0"/>
              <a:t>particle</a:t>
            </a:r>
            <a:r>
              <a:rPr lang="en-US" sz="2400" dirty="0"/>
              <a:t>)</a:t>
            </a:r>
          </a:p>
          <a:p>
            <a:r>
              <a:rPr lang="en-US" sz="2400" b="1" dirty="0"/>
              <a:t>                         E = </a:t>
            </a:r>
            <a:r>
              <a:rPr lang="en-US" sz="2400" b="1" dirty="0" err="1"/>
              <a:t>hf</a:t>
            </a:r>
            <a:r>
              <a:rPr lang="en-US" sz="2400" b="1" dirty="0"/>
              <a:t> =</a:t>
            </a:r>
            <a:r>
              <a:rPr lang="en-US" sz="2400" b="1" dirty="0" err="1"/>
              <a:t>hc</a:t>
            </a:r>
            <a:r>
              <a:rPr lang="en-US" sz="2400" b="1" dirty="0"/>
              <a:t>/λ</a:t>
            </a:r>
            <a:r>
              <a:rPr lang="en-US" sz="2400" dirty="0"/>
              <a:t>.</a:t>
            </a:r>
          </a:p>
          <a:p>
            <a:r>
              <a:rPr lang="en-US" sz="2400" dirty="0"/>
              <a:t>He needed this to describe a </a:t>
            </a:r>
            <a:r>
              <a:rPr lang="en-US" sz="2400" b="1" dirty="0"/>
              <a:t>continuous or black body spectrum</a:t>
            </a:r>
            <a:r>
              <a:rPr lang="en-US" sz="2400" dirty="0"/>
              <a:t>.</a:t>
            </a:r>
          </a:p>
          <a:p>
            <a:r>
              <a:rPr lang="en-US" sz="2400" dirty="0"/>
              <a:t>DeBroglie suggested that particles might behave like </a:t>
            </a:r>
            <a:r>
              <a:rPr lang="en-US" sz="2400" b="1" dirty="0"/>
              <a:t>waves</a:t>
            </a:r>
            <a:r>
              <a:rPr lang="en-US" sz="2400" dirty="0"/>
              <a:t>:</a:t>
            </a:r>
          </a:p>
          <a:p>
            <a:r>
              <a:rPr lang="en-US" sz="2400" dirty="0"/>
              <a:t>                           </a:t>
            </a:r>
            <a:r>
              <a:rPr lang="en-US" sz="2400" b="1" dirty="0"/>
              <a:t>λ = h/p</a:t>
            </a:r>
            <a:r>
              <a:rPr lang="en-US" sz="2400" dirty="0"/>
              <a:t>,</a:t>
            </a:r>
          </a:p>
          <a:p>
            <a:r>
              <a:rPr lang="en-US" sz="2400" dirty="0"/>
              <a:t>where p = mv = momentum.  </a:t>
            </a:r>
            <a:r>
              <a:rPr lang="en-US" sz="2400" b="1" dirty="0"/>
              <a:t>h = 6.63 x 10</a:t>
            </a:r>
            <a:r>
              <a:rPr lang="en-US" sz="2400" b="1" baseline="30000" dirty="0"/>
              <a:t>-34</a:t>
            </a:r>
            <a:r>
              <a:rPr lang="en-US" sz="2400" b="1" dirty="0"/>
              <a:t> J s</a:t>
            </a:r>
            <a:r>
              <a:rPr lang="en-US" sz="2400" dirty="0"/>
              <a:t>, </a:t>
            </a:r>
            <a:r>
              <a:rPr lang="en-US" sz="2400" b="1" dirty="0"/>
              <a:t>Planck’s constant</a:t>
            </a:r>
            <a:r>
              <a:rPr lang="en-US" sz="2400" dirty="0"/>
              <a:t>.  Davisson and </a:t>
            </a:r>
            <a:r>
              <a:rPr lang="en-US" sz="2400" dirty="0" err="1"/>
              <a:t>Germer</a:t>
            </a:r>
            <a:r>
              <a:rPr lang="en-US" sz="2400" dirty="0"/>
              <a:t> proved this experimentally by interfering electrons in the same way as light, after accelerating an electron through a potential, V,   λ = h/p =  h/√(2mqV).</a:t>
            </a:r>
          </a:p>
          <a:p>
            <a:endParaRPr lang="en-US" dirty="0"/>
          </a:p>
        </p:txBody>
      </p:sp>
    </p:spTree>
    <p:extLst>
      <p:ext uri="{BB962C8B-B14F-4D97-AF65-F5344CB8AC3E}">
        <p14:creationId xmlns:p14="http://schemas.microsoft.com/office/powerpoint/2010/main" val="421710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8291B44F-5B98-4A55-8747-EBA7366E9C35}"/>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Probabilities and electron interference</a:t>
            </a:r>
          </a:p>
        </p:txBody>
      </p:sp>
      <p:sp>
        <p:nvSpPr>
          <p:cNvPr id="420867" name="Rectangle 3">
            <a:extLst>
              <a:ext uri="{FF2B5EF4-FFF2-40B4-BE49-F238E27FC236}">
                <a16:creationId xmlns:a16="http://schemas.microsoft.com/office/drawing/2014/main" id="{54E883BB-D608-46C4-95A8-80EF81488B53}"/>
              </a:ext>
            </a:extLst>
          </p:cNvPr>
          <p:cNvSpPr>
            <a:spLocks noGrp="1" noChangeArrowheads="1"/>
          </p:cNvSpPr>
          <p:nvPr>
            <p:ph type="body" idx="1"/>
          </p:nvPr>
        </p:nvSpPr>
        <p:spPr>
          <a:xfrm>
            <a:off x="219075" y="700088"/>
            <a:ext cx="8610600" cy="822325"/>
          </a:xfrm>
        </p:spPr>
        <p:txBody>
          <a:bodyPr/>
          <a:lstStyle/>
          <a:p>
            <a:pPr lvl="1"/>
            <a:r>
              <a:rPr lang="en-US" altLang="en-US" sz="2400">
                <a:latin typeface="Times New Roman" panose="02020603050405020304" pitchFamily="18" charset="0"/>
              </a:rPr>
              <a:t>Electrons flowing through a slit will form interference patterns like those shown across the bottom of the slide in Figure 39.6.</a:t>
            </a:r>
          </a:p>
        </p:txBody>
      </p:sp>
      <p:pic>
        <p:nvPicPr>
          <p:cNvPr id="420869" name="Picture 5" descr="39_Figure06-i">
            <a:extLst>
              <a:ext uri="{FF2B5EF4-FFF2-40B4-BE49-F238E27FC236}">
                <a16:creationId xmlns:a16="http://schemas.microsoft.com/office/drawing/2014/main" id="{B5BE2194-E363-45A7-BD9D-1F7E8511F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897"/>
          <a:stretch>
            <a:fillRect/>
          </a:stretch>
        </p:blipFill>
        <p:spPr bwMode="auto">
          <a:xfrm>
            <a:off x="561975" y="1858963"/>
            <a:ext cx="80772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6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gtEl>
                                        <p:attrNameLst>
                                          <p:attrName>style.visibility</p:attrName>
                                        </p:attrNameLst>
                                      </p:cBhvr>
                                      <p:to>
                                        <p:strVal val="visible"/>
                                      </p:to>
                                    </p:set>
                                    <p:anim calcmode="lin" valueType="num">
                                      <p:cBhvr additive="base">
                                        <p:cTn id="7" dur="500" fill="hold"/>
                                        <p:tgtEl>
                                          <p:spTgt spid="420867"/>
                                        </p:tgtEl>
                                        <p:attrNameLst>
                                          <p:attrName>ppt_x</p:attrName>
                                        </p:attrNameLst>
                                      </p:cBhvr>
                                      <p:tavLst>
                                        <p:tav tm="0">
                                          <p:val>
                                            <p:strVal val="0-#ppt_w/2"/>
                                          </p:val>
                                        </p:tav>
                                        <p:tav tm="100000">
                                          <p:val>
                                            <p:strVal val="#ppt_x"/>
                                          </p:val>
                                        </p:tav>
                                      </p:tavLst>
                                    </p:anim>
                                    <p:anim calcmode="lin" valueType="num">
                                      <p:cBhvr additive="base">
                                        <p:cTn id="8" dur="500" fill="hold"/>
                                        <p:tgtEl>
                                          <p:spTgt spid="420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18C3A019-4E4F-41EF-AF9B-4731E7ADB1CE}"/>
              </a:ext>
            </a:extLst>
          </p:cNvPr>
          <p:cNvSpPr>
            <a:spLocks noGrp="1" noChangeArrowheads="1"/>
          </p:cNvSpPr>
          <p:nvPr>
            <p:ph type="title"/>
          </p:nvPr>
        </p:nvSpPr>
        <p:spPr>
          <a:xfrm>
            <a:off x="319088" y="76200"/>
            <a:ext cx="8596312" cy="503238"/>
          </a:xfrm>
        </p:spPr>
        <p:txBody>
          <a:bodyPr/>
          <a:lstStyle/>
          <a:p>
            <a:r>
              <a:rPr lang="en-US" altLang="en-US">
                <a:latin typeface="Times New Roman" panose="02020603050405020304" pitchFamily="18" charset="0"/>
              </a:rPr>
              <a:t>Heisenberg’s Uncertainty Principle</a:t>
            </a:r>
          </a:p>
        </p:txBody>
      </p:sp>
      <p:sp>
        <p:nvSpPr>
          <p:cNvPr id="375815" name="Text Box 7">
            <a:extLst>
              <a:ext uri="{FF2B5EF4-FFF2-40B4-BE49-F238E27FC236}">
                <a16:creationId xmlns:a16="http://schemas.microsoft.com/office/drawing/2014/main" id="{D8717FEB-B8FB-4D10-BB7E-B1B9FA144261}"/>
              </a:ext>
            </a:extLst>
          </p:cNvPr>
          <p:cNvSpPr txBox="1">
            <a:spLocks noChangeArrowheads="1"/>
          </p:cNvSpPr>
          <p:nvPr/>
        </p:nvSpPr>
        <p:spPr bwMode="auto">
          <a:xfrm>
            <a:off x="352424" y="714374"/>
            <a:ext cx="8105775" cy="3463129"/>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46075" indent="-346075">
              <a:defRPr kumimoji="1" sz="2400">
                <a:solidFill>
                  <a:schemeClr val="tx1"/>
                </a:solidFill>
                <a:latin typeface="Arial" panose="020B0604020202020204" pitchFamily="34" charset="0"/>
              </a:defRPr>
            </a:lvl1pPr>
            <a:lvl2pPr marL="460375">
              <a:defRPr kumimoji="1" sz="2400">
                <a:solidFill>
                  <a:schemeClr val="tx1"/>
                </a:solidFill>
                <a:latin typeface="Arial" panose="020B0604020202020204" pitchFamily="34" charset="0"/>
              </a:defRPr>
            </a:lvl2pPr>
            <a:lvl3pPr>
              <a:defRPr kumimoji="1" sz="2400">
                <a:solidFill>
                  <a:schemeClr val="tx1"/>
                </a:solidFill>
                <a:latin typeface="Arial" panose="020B0604020202020204" pitchFamily="34" charset="0"/>
              </a:defRPr>
            </a:lvl3pPr>
            <a:lvl4pPr>
              <a:defRPr kumimoji="1" sz="2400">
                <a:solidFill>
                  <a:schemeClr val="tx1"/>
                </a:solidFill>
                <a:latin typeface="Arial" panose="020B0604020202020204" pitchFamily="34" charset="0"/>
              </a:defRPr>
            </a:lvl4pPr>
            <a:lvl5pPr>
              <a:defRPr kumimoji="1" sz="2400">
                <a:solidFill>
                  <a:schemeClr val="tx1"/>
                </a:solidFill>
                <a:latin typeface="Arial" panose="020B0604020202020204" pitchFamily="34" charset="0"/>
              </a:defRPr>
            </a:lvl5pPr>
            <a:lvl6pPr eaLnBrk="0" fontAlgn="base" hangingPunct="0">
              <a:spcBef>
                <a:spcPct val="0"/>
              </a:spcBef>
              <a:spcAft>
                <a:spcPct val="0"/>
              </a:spcAft>
              <a:defRPr kumimoji="1" sz="2400">
                <a:solidFill>
                  <a:schemeClr val="tx1"/>
                </a:solidFill>
                <a:latin typeface="Arial" panose="020B0604020202020204" pitchFamily="34" charset="0"/>
              </a:defRPr>
            </a:lvl6pPr>
            <a:lvl7pPr eaLnBrk="0" fontAlgn="base" hangingPunct="0">
              <a:spcBef>
                <a:spcPct val="0"/>
              </a:spcBef>
              <a:spcAft>
                <a:spcPct val="0"/>
              </a:spcAft>
              <a:defRPr kumimoji="1" sz="2400">
                <a:solidFill>
                  <a:schemeClr val="tx1"/>
                </a:solidFill>
                <a:latin typeface="Arial" panose="020B0604020202020204" pitchFamily="34" charset="0"/>
              </a:defRPr>
            </a:lvl7pPr>
            <a:lvl8pPr eaLnBrk="0" fontAlgn="base" hangingPunct="0">
              <a:spcBef>
                <a:spcPct val="0"/>
              </a:spcBef>
              <a:spcAft>
                <a:spcPct val="0"/>
              </a:spcAft>
              <a:defRPr kumimoji="1" sz="2400">
                <a:solidFill>
                  <a:schemeClr val="tx1"/>
                </a:solidFill>
                <a:latin typeface="Arial" panose="020B0604020202020204" pitchFamily="34" charset="0"/>
              </a:defRPr>
            </a:lvl8pPr>
            <a:lvl9pPr eaLnBrk="0" fontAlgn="base" hangingPunct="0">
              <a:spcBef>
                <a:spcPct val="0"/>
              </a:spcBef>
              <a:spcAft>
                <a:spcPct val="0"/>
              </a:spcAft>
              <a:defRPr kumimoji="1" sz="2400">
                <a:solidFill>
                  <a:schemeClr val="tx1"/>
                </a:solidFill>
                <a:latin typeface="Arial" panose="020B0604020202020204" pitchFamily="34" charset="0"/>
              </a:defRPr>
            </a:lvl9pPr>
          </a:lstStyle>
          <a:p>
            <a:pPr>
              <a:spcBef>
                <a:spcPct val="50000"/>
              </a:spcBef>
              <a:buClr>
                <a:srgbClr val="D33325"/>
              </a:buClr>
              <a:buFontTx/>
              <a:buChar char="•"/>
              <a:defRPr/>
            </a:pPr>
            <a:r>
              <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Simply stated, Heisenberg stated you can’t know the position and momentum of a particle simultaneously. The principle applies in other applications such as spectral-line width and laser-pulse duration, preventing high-resolution femtosecond spectroscopy.</a:t>
            </a:r>
            <a:r>
              <a:rPr lang="en-US" b="1" dirty="0"/>
              <a:t> </a:t>
            </a:r>
          </a:p>
          <a:p>
            <a:pPr>
              <a:spcBef>
                <a:spcPct val="50000"/>
              </a:spcBef>
              <a:buClr>
                <a:srgbClr val="D33325"/>
              </a:buClr>
              <a:buFontTx/>
              <a:buChar char="•"/>
              <a:defRPr/>
            </a:pPr>
            <a:r>
              <a:rPr lang="en-US" b="1" dirty="0"/>
              <a:t>Heisenberg Uncertainty Principle</a:t>
            </a:r>
            <a:r>
              <a:rPr lang="en-US" dirty="0"/>
              <a:t>:  </a:t>
            </a:r>
          </a:p>
          <a:p>
            <a:pPr>
              <a:spcBef>
                <a:spcPct val="50000"/>
              </a:spcBef>
              <a:buClr>
                <a:srgbClr val="D33325"/>
              </a:buClr>
              <a:buFontTx/>
              <a:buChar char="•"/>
              <a:defRPr/>
            </a:pPr>
            <a:r>
              <a:rPr lang="en-US" b="1" dirty="0" err="1"/>
              <a:t>δx</a:t>
            </a:r>
            <a:r>
              <a:rPr lang="en-US" b="1" dirty="0"/>
              <a:t> </a:t>
            </a:r>
            <a:r>
              <a:rPr lang="en-US" b="1" dirty="0" err="1"/>
              <a:t>δp</a:t>
            </a:r>
            <a:r>
              <a:rPr lang="en-US" b="1" dirty="0"/>
              <a:t> ≥ h/2π or </a:t>
            </a:r>
            <a:r>
              <a:rPr lang="en-US" b="1" dirty="0" err="1"/>
              <a:t>δE</a:t>
            </a:r>
            <a:r>
              <a:rPr lang="en-US" b="1" dirty="0"/>
              <a:t> </a:t>
            </a:r>
            <a:r>
              <a:rPr lang="en-US" b="1" dirty="0" err="1"/>
              <a:t>δt</a:t>
            </a:r>
            <a:r>
              <a:rPr lang="en-US" b="1" dirty="0"/>
              <a:t> ≥ h/2π</a:t>
            </a:r>
            <a:r>
              <a:rPr lang="en-US" dirty="0"/>
              <a:t>, where deltas represent uncertainties. </a:t>
            </a:r>
          </a:p>
          <a:p>
            <a:pPr marL="346075" marR="0" lvl="0" indent="-346075" algn="l" defTabSz="914400" rtl="0" eaLnBrk="0" fontAlgn="base" latinLnBrk="0" hangingPunct="0">
              <a:lnSpc>
                <a:spcPct val="100000"/>
              </a:lnSpc>
              <a:spcBef>
                <a:spcPct val="50000"/>
              </a:spcBef>
              <a:spcAft>
                <a:spcPct val="0"/>
              </a:spcAft>
              <a:buClr>
                <a:srgbClr val="D33325"/>
              </a:buClr>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375820" name="Picture 12" descr="39_Figure07-I">
            <a:extLst>
              <a:ext uri="{FF2B5EF4-FFF2-40B4-BE49-F238E27FC236}">
                <a16:creationId xmlns:a16="http://schemas.microsoft.com/office/drawing/2014/main" id="{B38AE4DF-723D-410A-91CE-0861A959D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77"/>
          <a:stretch>
            <a:fillRect/>
          </a:stretch>
        </p:blipFill>
        <p:spPr bwMode="auto">
          <a:xfrm>
            <a:off x="3281363" y="3590925"/>
            <a:ext cx="28225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9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5">
                                            <p:txEl>
                                              <p:pRg st="0" end="0"/>
                                            </p:txEl>
                                          </p:spTgt>
                                        </p:tgtEl>
                                        <p:attrNameLst>
                                          <p:attrName>style.visibility</p:attrName>
                                        </p:attrNameLst>
                                      </p:cBhvr>
                                      <p:to>
                                        <p:strVal val="visible"/>
                                      </p:to>
                                    </p:set>
                                    <p:anim calcmode="lin" valueType="num">
                                      <p:cBhvr additive="base">
                                        <p:cTn id="7" dur="500" fill="hold"/>
                                        <p:tgtEl>
                                          <p:spTgt spid="3758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5">
                                            <p:txEl>
                                              <p:pRg st="1" end="1"/>
                                            </p:txEl>
                                          </p:spTgt>
                                        </p:tgtEl>
                                        <p:attrNameLst>
                                          <p:attrName>style.visibility</p:attrName>
                                        </p:attrNameLst>
                                      </p:cBhvr>
                                      <p:to>
                                        <p:strVal val="visible"/>
                                      </p:to>
                                    </p:set>
                                    <p:anim calcmode="lin" valueType="num">
                                      <p:cBhvr additive="base">
                                        <p:cTn id="13" dur="500" fill="hold"/>
                                        <p:tgtEl>
                                          <p:spTgt spid="3758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58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5">
                                            <p:txEl>
                                              <p:pRg st="2" end="2"/>
                                            </p:txEl>
                                          </p:spTgt>
                                        </p:tgtEl>
                                        <p:attrNameLst>
                                          <p:attrName>style.visibility</p:attrName>
                                        </p:attrNameLst>
                                      </p:cBhvr>
                                      <p:to>
                                        <p:strVal val="visible"/>
                                      </p:to>
                                    </p:set>
                                    <p:anim calcmode="lin" valueType="num">
                                      <p:cBhvr additive="base">
                                        <p:cTn id="19" dur="500" fill="hold"/>
                                        <p:tgtEl>
                                          <p:spTgt spid="3758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58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uiExpand="1" build="allAtOnce"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EB18E2B3-9B97-4BBF-923D-570ABC41530A}"/>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Electron microscopy</a:t>
            </a:r>
          </a:p>
        </p:txBody>
      </p:sp>
      <p:sp>
        <p:nvSpPr>
          <p:cNvPr id="323587" name="Rectangle 3">
            <a:extLst>
              <a:ext uri="{FF2B5EF4-FFF2-40B4-BE49-F238E27FC236}">
                <a16:creationId xmlns:a16="http://schemas.microsoft.com/office/drawing/2014/main" id="{D9A0A353-35B7-4AF1-AC1C-48D491D453CE}"/>
              </a:ext>
            </a:extLst>
          </p:cNvPr>
          <p:cNvSpPr>
            <a:spLocks noGrp="1" noChangeArrowheads="1"/>
          </p:cNvSpPr>
          <p:nvPr>
            <p:ph type="body" idx="1"/>
          </p:nvPr>
        </p:nvSpPr>
        <p:spPr>
          <a:xfrm>
            <a:off x="609600" y="1447800"/>
            <a:ext cx="3662362" cy="1643527"/>
          </a:xfrm>
        </p:spPr>
        <p:txBody>
          <a:bodyPr/>
          <a:lstStyle/>
          <a:p>
            <a:pPr lvl="1">
              <a:lnSpc>
                <a:spcPct val="90000"/>
              </a:lnSpc>
              <a:buFontTx/>
              <a:buChar char="•"/>
            </a:pPr>
            <a:r>
              <a:rPr lang="en-US" altLang="en-US" sz="2800" dirty="0">
                <a:latin typeface="Times New Roman" panose="02020603050405020304" pitchFamily="18" charset="0"/>
              </a:rPr>
              <a:t>The instrument depends on electrons as waves interfering. </a:t>
            </a:r>
          </a:p>
        </p:txBody>
      </p:sp>
      <p:pic>
        <p:nvPicPr>
          <p:cNvPr id="323595" name="Picture 11" descr="39_Figure10-I">
            <a:extLst>
              <a:ext uri="{FF2B5EF4-FFF2-40B4-BE49-F238E27FC236}">
                <a16:creationId xmlns:a16="http://schemas.microsoft.com/office/drawing/2014/main" id="{438519C0-0905-4E1F-95F7-3B38C649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04"/>
          <a:stretch>
            <a:fillRect/>
          </a:stretch>
        </p:blipFill>
        <p:spPr bwMode="auto">
          <a:xfrm>
            <a:off x="5410200" y="685800"/>
            <a:ext cx="2608263" cy="5743575"/>
          </a:xfrm>
          <a:prstGeom prst="rect">
            <a:avLst/>
          </a:prstGeom>
          <a:noFill/>
          <a:extLst>
            <a:ext uri="{909E8E84-426E-40DD-AFC4-6F175D3DCCD1}">
              <a14:hiddenFill xmlns:a14="http://schemas.microsoft.com/office/drawing/2010/main">
                <a:solidFill>
                  <a:srgbClr val="FFFFFF"/>
                </a:solidFill>
              </a14:hiddenFill>
            </a:ext>
          </a:extLst>
        </p:spPr>
      </p:pic>
      <p:pic>
        <p:nvPicPr>
          <p:cNvPr id="323596" name="Picture 12" descr="39_Figure11-P">
            <a:extLst>
              <a:ext uri="{FF2B5EF4-FFF2-40B4-BE49-F238E27FC236}">
                <a16:creationId xmlns:a16="http://schemas.microsoft.com/office/drawing/2014/main" id="{FF9D634F-9595-4AE7-9D5F-53E963EE0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51"/>
          <a:stretch>
            <a:fillRect/>
          </a:stretch>
        </p:blipFill>
        <p:spPr bwMode="auto">
          <a:xfrm>
            <a:off x="1152525" y="3752850"/>
            <a:ext cx="2614613"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28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additive="base">
                                        <p:cTn id="7" dur="500" fill="hold"/>
                                        <p:tgtEl>
                                          <p:spTgt spid="32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35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uiExpand="1" build="allAtOnce"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FC1BB50A-4318-40CF-B6CB-AC2D0F835A43}"/>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Schrödinger’s wave equation</a:t>
            </a:r>
          </a:p>
        </p:txBody>
      </p:sp>
      <p:sp>
        <p:nvSpPr>
          <p:cNvPr id="2" name="Content Placeholder 1">
            <a:extLst>
              <a:ext uri="{FF2B5EF4-FFF2-40B4-BE49-F238E27FC236}">
                <a16:creationId xmlns:a16="http://schemas.microsoft.com/office/drawing/2014/main" id="{559EC1EA-48F2-412D-895B-32216017130D}"/>
              </a:ext>
            </a:extLst>
          </p:cNvPr>
          <p:cNvSpPr>
            <a:spLocks noGrp="1"/>
          </p:cNvSpPr>
          <p:nvPr>
            <p:ph idx="1"/>
          </p:nvPr>
        </p:nvSpPr>
        <p:spPr>
          <a:xfrm>
            <a:off x="266700" y="923273"/>
            <a:ext cx="8610600" cy="5858527"/>
          </a:xfrm>
        </p:spPr>
        <p:txBody>
          <a:bodyPr/>
          <a:lstStyle/>
          <a:p>
            <a:r>
              <a:rPr lang="en-US" sz="2400" b="1" dirty="0"/>
              <a:t>The wave function:  Ψ = </a:t>
            </a:r>
            <a:r>
              <a:rPr lang="en-US" sz="2400" b="1" dirty="0" err="1"/>
              <a:t>Ψ</a:t>
            </a:r>
            <a:r>
              <a:rPr lang="en-US" sz="2400" b="1" baseline="-25000" dirty="0" err="1"/>
              <a:t>r</a:t>
            </a:r>
            <a:r>
              <a:rPr lang="en-US" sz="2400" b="1" dirty="0"/>
              <a:t> + </a:t>
            </a:r>
            <a:r>
              <a:rPr lang="en-US" sz="2400" b="1" dirty="0" err="1"/>
              <a:t>iΨ</a:t>
            </a:r>
            <a:r>
              <a:rPr lang="en-US" sz="2400" b="1" baseline="-25000" dirty="0" err="1"/>
              <a:t>i</a:t>
            </a:r>
            <a:r>
              <a:rPr lang="en-US" sz="2400" baseline="-25000" dirty="0"/>
              <a:t>  </a:t>
            </a:r>
            <a:r>
              <a:rPr lang="en-US" sz="2400" dirty="0"/>
              <a:t> a complex function.</a:t>
            </a:r>
          </a:p>
          <a:p>
            <a:r>
              <a:rPr lang="en-US" sz="2400" dirty="0"/>
              <a:t>Also, Ψ* = </a:t>
            </a:r>
            <a:r>
              <a:rPr lang="en-US" sz="2400" dirty="0" err="1"/>
              <a:t>Ψ</a:t>
            </a:r>
            <a:r>
              <a:rPr lang="en-US" sz="2400" baseline="-25000" dirty="0" err="1"/>
              <a:t>r</a:t>
            </a:r>
            <a:r>
              <a:rPr lang="en-US" sz="2400" dirty="0"/>
              <a:t> -  </a:t>
            </a:r>
            <a:r>
              <a:rPr lang="en-US" sz="2400" dirty="0" err="1"/>
              <a:t>iΨ</a:t>
            </a:r>
            <a:r>
              <a:rPr lang="en-US" sz="2400" baseline="-25000" dirty="0" err="1"/>
              <a:t>i</a:t>
            </a:r>
            <a:r>
              <a:rPr lang="en-US" sz="2400" baseline="-25000" dirty="0"/>
              <a:t>. </a:t>
            </a:r>
            <a:r>
              <a:rPr lang="en-US" sz="2400" dirty="0"/>
              <a:t>Probability of finding a particle in space </a:t>
            </a:r>
            <a:r>
              <a:rPr lang="en-US" sz="2400" dirty="0" err="1"/>
              <a:t>dxdydz</a:t>
            </a:r>
            <a:r>
              <a:rPr lang="en-US" sz="2400" dirty="0"/>
              <a:t> in time t is Ψ*Ψ. </a:t>
            </a:r>
          </a:p>
          <a:p>
            <a:r>
              <a:rPr lang="en-US" sz="2400" dirty="0"/>
              <a:t>The true nature of particles is waves, NOT wave-particle duality.  A particle may behave like a particle in an experiment, but it is actually a </a:t>
            </a:r>
            <a:r>
              <a:rPr lang="en-US" sz="2400" b="1" dirty="0"/>
              <a:t>wave packet: </a:t>
            </a:r>
            <a:r>
              <a:rPr lang="en-US" sz="2400" dirty="0"/>
              <a:t>shaped like a pulse wave:   </a:t>
            </a:r>
          </a:p>
          <a:p>
            <a:r>
              <a:rPr lang="en-US" sz="2400" dirty="0"/>
              <a:t>Ψ(x) = ∫</a:t>
            </a:r>
            <a:r>
              <a:rPr lang="en-US" sz="2400" baseline="-25000" dirty="0"/>
              <a:t>0</a:t>
            </a:r>
            <a:r>
              <a:rPr lang="en-US" sz="2400" baseline="30000" dirty="0"/>
              <a:t>∞</a:t>
            </a:r>
            <a:r>
              <a:rPr lang="en-US" sz="2400" dirty="0"/>
              <a:t>A(λ)cos(2πx/λ)</a:t>
            </a:r>
            <a:r>
              <a:rPr lang="en-US" sz="2400" dirty="0" err="1"/>
              <a:t>dλ</a:t>
            </a:r>
            <a:r>
              <a:rPr lang="en-US" sz="2400" dirty="0"/>
              <a:t>, </a:t>
            </a:r>
          </a:p>
          <a:p>
            <a:r>
              <a:rPr lang="en-US" sz="2400" dirty="0"/>
              <a:t>where A(λ) is sharply peaked around the DeBroglie wavelength. </a:t>
            </a:r>
            <a:r>
              <a:rPr lang="en-US" sz="2400" b="1" dirty="0"/>
              <a:t>This is one way of thinking of the Uncertainty principle: for a given momentum, there is a spread of positions where the particle might be found.</a:t>
            </a:r>
            <a:endParaRPr lang="en-US" sz="2400" dirty="0"/>
          </a:p>
          <a:p>
            <a:endParaRPr lang="en-US" dirty="0"/>
          </a:p>
        </p:txBody>
      </p:sp>
    </p:spTree>
    <p:extLst>
      <p:ext uri="{BB962C8B-B14F-4D97-AF65-F5344CB8AC3E}">
        <p14:creationId xmlns:p14="http://schemas.microsoft.com/office/powerpoint/2010/main" val="368333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5F0BA-4C30-42A1-A74D-8DA72DF01494}"/>
              </a:ext>
            </a:extLst>
          </p:cNvPr>
          <p:cNvSpPr>
            <a:spLocks noGrp="1"/>
          </p:cNvSpPr>
          <p:nvPr>
            <p:ph idx="1"/>
          </p:nvPr>
        </p:nvSpPr>
        <p:spPr>
          <a:xfrm>
            <a:off x="228600" y="685800"/>
            <a:ext cx="8610600" cy="5770811"/>
          </a:xfrm>
        </p:spPr>
        <p:txBody>
          <a:bodyPr/>
          <a:lstStyle/>
          <a:p>
            <a:r>
              <a:rPr lang="en-US" b="1" dirty="0"/>
              <a:t>The Photoelectric Effect:   </a:t>
            </a:r>
            <a:r>
              <a:rPr lang="en-US" dirty="0"/>
              <a:t>if photons come in bundles of energy equal to </a:t>
            </a:r>
            <a:r>
              <a:rPr lang="en-US" dirty="0" err="1"/>
              <a:t>hf</a:t>
            </a:r>
            <a:r>
              <a:rPr lang="en-US" dirty="0"/>
              <a:t>, then the maximum kinetic energy of </a:t>
            </a:r>
            <a:r>
              <a:rPr lang="en-US" b="1" dirty="0"/>
              <a:t>electrons removed from a metal’s surface</a:t>
            </a:r>
            <a:r>
              <a:rPr lang="en-US" dirty="0"/>
              <a:t> for monochromatic bombardment is </a:t>
            </a:r>
            <a:r>
              <a:rPr lang="en-US" b="1" dirty="0" err="1"/>
              <a:t>K</a:t>
            </a:r>
            <a:r>
              <a:rPr lang="en-US" b="1" baseline="-25000" dirty="0" err="1"/>
              <a:t>max</a:t>
            </a:r>
            <a:r>
              <a:rPr lang="en-US" b="1" dirty="0"/>
              <a:t> = </a:t>
            </a:r>
            <a:r>
              <a:rPr lang="en-US" b="1" dirty="0" err="1"/>
              <a:t>hf</a:t>
            </a:r>
            <a:r>
              <a:rPr lang="en-US" b="1" dirty="0"/>
              <a:t> – φ</a:t>
            </a:r>
            <a:r>
              <a:rPr lang="en-US" dirty="0"/>
              <a:t>, where φ is the work function (work to remove electrons from that surface). The stopping potential, V</a:t>
            </a:r>
            <a:r>
              <a:rPr lang="en-US" baseline="-25000" dirty="0"/>
              <a:t>0</a:t>
            </a:r>
            <a:r>
              <a:rPr lang="en-US" dirty="0"/>
              <a:t>, thus is related to wavelength of the photons: </a:t>
            </a:r>
          </a:p>
          <a:p>
            <a:r>
              <a:rPr lang="en-US" dirty="0"/>
              <a:t>			</a:t>
            </a:r>
            <a:r>
              <a:rPr lang="en-US" b="1" dirty="0"/>
              <a:t>eV</a:t>
            </a:r>
            <a:r>
              <a:rPr lang="en-US" b="1" baseline="-25000" dirty="0"/>
              <a:t>0</a:t>
            </a:r>
            <a:r>
              <a:rPr lang="en-US" b="1" dirty="0"/>
              <a:t> = </a:t>
            </a:r>
            <a:r>
              <a:rPr lang="en-US" b="1" dirty="0" err="1"/>
              <a:t>hc</a:t>
            </a:r>
            <a:r>
              <a:rPr lang="en-US" b="1" dirty="0"/>
              <a:t>/λ – φ.</a:t>
            </a:r>
            <a:endParaRPr lang="en-US" dirty="0"/>
          </a:p>
          <a:p>
            <a:r>
              <a:rPr lang="en-US" dirty="0"/>
              <a:t>Photons are thus bundles of energy E = </a:t>
            </a:r>
            <a:r>
              <a:rPr lang="en-US" dirty="0" err="1"/>
              <a:t>hf</a:t>
            </a:r>
            <a:r>
              <a:rPr lang="en-US" dirty="0"/>
              <a:t> (Einstein)</a:t>
            </a:r>
          </a:p>
        </p:txBody>
      </p:sp>
    </p:spTree>
    <p:extLst>
      <p:ext uri="{BB962C8B-B14F-4D97-AF65-F5344CB8AC3E}">
        <p14:creationId xmlns:p14="http://schemas.microsoft.com/office/powerpoint/2010/main" val="380687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6826B7DB-0AF6-453B-9F1B-C0B24CE5E480}"/>
              </a:ext>
            </a:extLst>
          </p:cNvPr>
          <p:cNvSpPr>
            <a:spLocks noGrp="1" noChangeArrowheads="1"/>
          </p:cNvSpPr>
          <p:nvPr>
            <p:ph type="title"/>
          </p:nvPr>
        </p:nvSpPr>
        <p:spPr>
          <a:xfrm>
            <a:off x="304800" y="76200"/>
            <a:ext cx="8839200" cy="503238"/>
          </a:xfrm>
        </p:spPr>
        <p:txBody>
          <a:bodyPr/>
          <a:lstStyle/>
          <a:p>
            <a:pPr algn="ctr"/>
            <a:r>
              <a:rPr lang="en-US" altLang="en-US" dirty="0">
                <a:latin typeface="Times New Roman" panose="02020603050405020304" pitchFamily="18" charset="0"/>
              </a:rPr>
              <a:t>Wave packet</a:t>
            </a:r>
          </a:p>
        </p:txBody>
      </p:sp>
      <p:pic>
        <p:nvPicPr>
          <p:cNvPr id="377864" name="Picture 8" descr="39_Figure16-I">
            <a:extLst>
              <a:ext uri="{FF2B5EF4-FFF2-40B4-BE49-F238E27FC236}">
                <a16:creationId xmlns:a16="http://schemas.microsoft.com/office/drawing/2014/main" id="{8E27A73B-A941-4D2D-85A4-174CA0EF2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13"/>
          <a:stretch>
            <a:fillRect/>
          </a:stretch>
        </p:blipFill>
        <p:spPr bwMode="auto">
          <a:xfrm>
            <a:off x="1730486" y="1219200"/>
            <a:ext cx="5683027" cy="385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1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94BF0E8-91C0-4160-81CF-0B777C9B9DC7}"/>
              </a:ext>
            </a:extLst>
          </p:cNvPr>
          <p:cNvSpPr>
            <a:spLocks noGrp="1" noChangeArrowheads="1"/>
          </p:cNvSpPr>
          <p:nvPr>
            <p:ph type="ctrTitle"/>
          </p:nvPr>
        </p:nvSpPr>
        <p:spPr/>
        <p:txBody>
          <a:bodyPr/>
          <a:lstStyle/>
          <a:p>
            <a:r>
              <a:rPr lang="en-US" altLang="en-US" sz="5200">
                <a:latin typeface="Times New Roman" panose="02020603050405020304" pitchFamily="18" charset="0"/>
              </a:rPr>
              <a:t>Chapter 40</a:t>
            </a:r>
            <a:endParaRPr lang="en-US" altLang="en-US">
              <a:latin typeface="Times New Roman" panose="02020603050405020304" pitchFamily="18" charset="0"/>
            </a:endParaRPr>
          </a:p>
        </p:txBody>
      </p:sp>
      <p:sp>
        <p:nvSpPr>
          <p:cNvPr id="79875" name="Rectangle 3">
            <a:extLst>
              <a:ext uri="{FF2B5EF4-FFF2-40B4-BE49-F238E27FC236}">
                <a16:creationId xmlns:a16="http://schemas.microsoft.com/office/drawing/2014/main" id="{6F735E15-AF07-4695-90CF-A5459AB7C0B0}"/>
              </a:ext>
            </a:extLst>
          </p:cNvPr>
          <p:cNvSpPr>
            <a:spLocks noGrp="1" noChangeArrowheads="1"/>
          </p:cNvSpPr>
          <p:nvPr>
            <p:ph type="subTitle" idx="1"/>
          </p:nvPr>
        </p:nvSpPr>
        <p:spPr>
          <a:xfrm>
            <a:off x="2133600" y="2441575"/>
            <a:ext cx="6781800" cy="1752600"/>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r>
              <a:rPr lang="en-US" altLang="en-US">
                <a:latin typeface="Times New Roman" panose="02020603050405020304" pitchFamily="18" charset="0"/>
              </a:rPr>
              <a:t>Quantum Mechanics</a:t>
            </a:r>
          </a:p>
        </p:txBody>
      </p:sp>
    </p:spTree>
    <p:custDataLst>
      <p:tags r:id="rId1"/>
    </p:custDataLst>
    <p:extLst>
      <p:ext uri="{BB962C8B-B14F-4D97-AF65-F5344CB8AC3E}">
        <p14:creationId xmlns:p14="http://schemas.microsoft.com/office/powerpoint/2010/main" val="289839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923ED762-1F0F-4FBD-9366-960CF4361AC9}"/>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The particle in a box</a:t>
            </a:r>
          </a:p>
        </p:txBody>
      </p:sp>
      <p:sp>
        <p:nvSpPr>
          <p:cNvPr id="214019" name="Rectangle 3">
            <a:extLst>
              <a:ext uri="{FF2B5EF4-FFF2-40B4-BE49-F238E27FC236}">
                <a16:creationId xmlns:a16="http://schemas.microsoft.com/office/drawing/2014/main" id="{399BD9F3-9934-4CFD-9438-32D115D38547}"/>
              </a:ext>
            </a:extLst>
          </p:cNvPr>
          <p:cNvSpPr>
            <a:spLocks noGrp="1" noChangeArrowheads="1"/>
          </p:cNvSpPr>
          <p:nvPr>
            <p:ph type="body" idx="1"/>
          </p:nvPr>
        </p:nvSpPr>
        <p:spPr>
          <a:xfrm>
            <a:off x="266700" y="700088"/>
            <a:ext cx="8839200" cy="2660728"/>
          </a:xfrm>
        </p:spPr>
        <p:txBody>
          <a:bodyPr/>
          <a:lstStyle/>
          <a:p>
            <a:r>
              <a:rPr lang="en-US" sz="1800" b="1" dirty="0"/>
              <a:t>The Particle in the Box (simplest QM problem):</a:t>
            </a:r>
            <a:r>
              <a:rPr lang="en-US" sz="1800" dirty="0"/>
              <a:t>   using a particle in an infinite 1 dimensional well as a standing wave of wavelength, </a:t>
            </a:r>
            <a:r>
              <a:rPr lang="en-US" sz="1800" b="1" dirty="0"/>
              <a:t>λ = h/p</a:t>
            </a:r>
            <a:r>
              <a:rPr lang="en-US" sz="1800" dirty="0"/>
              <a:t>, one can propose Schrodinger’s Equation Time Independent Equation.  Like a string attached at two ends, over a length, L.  The </a:t>
            </a:r>
            <a:r>
              <a:rPr lang="en-US" sz="1800" b="1" dirty="0"/>
              <a:t>standing waves are described by:</a:t>
            </a:r>
            <a:endParaRPr lang="en-US" sz="1800" dirty="0"/>
          </a:p>
          <a:p>
            <a:r>
              <a:rPr lang="en-US" sz="1800" b="1" dirty="0" err="1"/>
              <a:t>ψ</a:t>
            </a:r>
            <a:r>
              <a:rPr lang="en-US" sz="1800" b="1" baseline="-25000" dirty="0" err="1"/>
              <a:t>n</a:t>
            </a:r>
            <a:r>
              <a:rPr lang="en-US" sz="1800" b="1" dirty="0"/>
              <a:t> = A sin(2πx/L), where the wavelength λ = 2L/n = h/p (DeBroglie), n = 1,2,3, …</a:t>
            </a:r>
            <a:endParaRPr lang="en-US" sz="1800" dirty="0"/>
          </a:p>
          <a:p>
            <a:r>
              <a:rPr lang="en-US" sz="1800" b="1" dirty="0"/>
              <a:t>Thus p =</a:t>
            </a:r>
            <a:r>
              <a:rPr lang="en-US" sz="1800" b="1" dirty="0" err="1"/>
              <a:t>nh</a:t>
            </a:r>
            <a:r>
              <a:rPr lang="en-US" sz="1800" b="1" dirty="0"/>
              <a:t>/2L and since E = p</a:t>
            </a:r>
            <a:r>
              <a:rPr lang="en-US" sz="1800" b="1" baseline="30000" dirty="0"/>
              <a:t>2</a:t>
            </a:r>
            <a:r>
              <a:rPr lang="en-US" sz="1800" b="1" dirty="0"/>
              <a:t>/2m, </a:t>
            </a:r>
            <a:r>
              <a:rPr lang="en-US" sz="1800" b="1" dirty="0" err="1"/>
              <a:t>E</a:t>
            </a:r>
            <a:r>
              <a:rPr lang="en-US" sz="1800" b="1" baseline="-25000" dirty="0" err="1"/>
              <a:t>n</a:t>
            </a:r>
            <a:r>
              <a:rPr lang="en-US" sz="1800" b="1" dirty="0"/>
              <a:t> = (1/8m)(</a:t>
            </a:r>
            <a:r>
              <a:rPr lang="en-US" sz="1800" b="1" dirty="0" err="1"/>
              <a:t>nh</a:t>
            </a:r>
            <a:r>
              <a:rPr lang="en-US" sz="1800" b="1" dirty="0"/>
              <a:t>/L)</a:t>
            </a:r>
            <a:r>
              <a:rPr lang="en-US" sz="1800" b="1" baseline="30000" dirty="0"/>
              <a:t>2</a:t>
            </a:r>
            <a:r>
              <a:rPr lang="en-US" sz="1800" b="1" dirty="0"/>
              <a:t>.</a:t>
            </a:r>
            <a:endParaRPr lang="en-US" sz="1800" dirty="0"/>
          </a:p>
          <a:p>
            <a:pPr marL="114300" lvl="1" indent="0">
              <a:buNone/>
            </a:pPr>
            <a:endParaRPr lang="en-US" altLang="en-US" sz="2200" dirty="0">
              <a:latin typeface="Times New Roman" panose="02020603050405020304" pitchFamily="18" charset="0"/>
            </a:endParaRPr>
          </a:p>
        </p:txBody>
      </p:sp>
      <p:pic>
        <p:nvPicPr>
          <p:cNvPr id="214028" name="Picture 12" descr="40_Figure01-I">
            <a:extLst>
              <a:ext uri="{FF2B5EF4-FFF2-40B4-BE49-F238E27FC236}">
                <a16:creationId xmlns:a16="http://schemas.microsoft.com/office/drawing/2014/main" id="{6925530A-5B42-4082-9873-8CE9EEEFB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986"/>
          <a:stretch>
            <a:fillRect/>
          </a:stretch>
        </p:blipFill>
        <p:spPr bwMode="auto">
          <a:xfrm>
            <a:off x="762000" y="2971800"/>
            <a:ext cx="3505908" cy="3370263"/>
          </a:xfrm>
          <a:prstGeom prst="rect">
            <a:avLst/>
          </a:prstGeom>
          <a:noFill/>
          <a:extLst>
            <a:ext uri="{909E8E84-426E-40DD-AFC4-6F175D3DCCD1}">
              <a14:hiddenFill xmlns:a14="http://schemas.microsoft.com/office/drawing/2010/main">
                <a:solidFill>
                  <a:srgbClr val="FFFFFF"/>
                </a:solidFill>
              </a14:hiddenFill>
            </a:ext>
          </a:extLst>
        </p:spPr>
      </p:pic>
      <p:pic>
        <p:nvPicPr>
          <p:cNvPr id="214029" name="Picture 13" descr="40_Figure02-I">
            <a:extLst>
              <a:ext uri="{FF2B5EF4-FFF2-40B4-BE49-F238E27FC236}">
                <a16:creationId xmlns:a16="http://schemas.microsoft.com/office/drawing/2014/main" id="{2449AF90-8703-4D20-BDA8-D4B4876E5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18"/>
          <a:stretch>
            <a:fillRect/>
          </a:stretch>
        </p:blipFill>
        <p:spPr bwMode="auto">
          <a:xfrm>
            <a:off x="4572000" y="3200399"/>
            <a:ext cx="3928734" cy="306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30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4019">
                                            <p:txEl>
                                              <p:pRg st="2" end="2"/>
                                            </p:txEl>
                                          </p:spTgt>
                                        </p:tgtEl>
                                        <p:attrNameLst>
                                          <p:attrName>style.visibility</p:attrName>
                                        </p:attrNameLst>
                                      </p:cBhvr>
                                      <p:to>
                                        <p:strVal val="visible"/>
                                      </p:to>
                                    </p:set>
                                    <p:anim calcmode="lin" valueType="num">
                                      <p:cBhvr additive="base">
                                        <p:cTn id="19" dur="500" fill="hold"/>
                                        <p:tgtEl>
                                          <p:spTgt spid="214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4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14028"/>
                                        </p:tgtEl>
                                        <p:attrNameLst>
                                          <p:attrName>style.visibility</p:attrName>
                                        </p:attrNameLst>
                                      </p:cBhvr>
                                      <p:to>
                                        <p:strVal val="visible"/>
                                      </p:to>
                                    </p:set>
                                    <p:animEffect transition="in" filter="dissolve">
                                      <p:cBhvr>
                                        <p:cTn id="25" dur="500"/>
                                        <p:tgtEl>
                                          <p:spTgt spid="214028"/>
                                        </p:tgtEl>
                                      </p:cBhvr>
                                    </p:animEffect>
                                  </p:childTnLst>
                                </p:cTn>
                              </p:par>
                              <p:par>
                                <p:cTn id="26" presetID="9" presetClass="entr" presetSubtype="0" fill="hold" nodeType="withEffect">
                                  <p:stCondLst>
                                    <p:cond delay="0"/>
                                  </p:stCondLst>
                                  <p:childTnLst>
                                    <p:set>
                                      <p:cBhvr>
                                        <p:cTn id="27" dur="1" fill="hold">
                                          <p:stCondLst>
                                            <p:cond delay="0"/>
                                          </p:stCondLst>
                                        </p:cTn>
                                        <p:tgtEl>
                                          <p:spTgt spid="214029"/>
                                        </p:tgtEl>
                                        <p:attrNameLst>
                                          <p:attrName>style.visibility</p:attrName>
                                        </p:attrNameLst>
                                      </p:cBhvr>
                                      <p:to>
                                        <p:strVal val="visible"/>
                                      </p:to>
                                    </p:set>
                                    <p:animEffect transition="in" filter="dissolve">
                                      <p:cBhvr>
                                        <p:cTn id="28" dur="500"/>
                                        <p:tgtEl>
                                          <p:spTgt spid="214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682B19A4-A819-4A41-9E23-0409C7515042}"/>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The wave functions and energy levels</a:t>
            </a:r>
          </a:p>
        </p:txBody>
      </p:sp>
      <p:sp>
        <p:nvSpPr>
          <p:cNvPr id="419843" name="Rectangle 3">
            <a:extLst>
              <a:ext uri="{FF2B5EF4-FFF2-40B4-BE49-F238E27FC236}">
                <a16:creationId xmlns:a16="http://schemas.microsoft.com/office/drawing/2014/main" id="{515A153A-9731-43D8-87A4-0D7CD171DF97}"/>
              </a:ext>
            </a:extLst>
          </p:cNvPr>
          <p:cNvSpPr>
            <a:spLocks noGrp="1" noChangeArrowheads="1"/>
          </p:cNvSpPr>
          <p:nvPr>
            <p:ph type="body" idx="1"/>
          </p:nvPr>
        </p:nvSpPr>
        <p:spPr>
          <a:xfrm>
            <a:off x="261938" y="671513"/>
            <a:ext cx="8458200" cy="5807744"/>
          </a:xfrm>
        </p:spPr>
        <p:txBody>
          <a:bodyPr/>
          <a:lstStyle/>
          <a:p>
            <a:r>
              <a:rPr lang="en-US" sz="2400" dirty="0"/>
              <a:t>The sine function is a solution to - d</a:t>
            </a:r>
            <a:r>
              <a:rPr lang="en-US" sz="2400" baseline="30000" dirty="0"/>
              <a:t>2</a:t>
            </a:r>
            <a:r>
              <a:rPr lang="en-US" sz="2400" dirty="0"/>
              <a:t>ψ/dx</a:t>
            </a:r>
            <a:r>
              <a:rPr lang="en-US" sz="2400" baseline="30000" dirty="0"/>
              <a:t>2</a:t>
            </a:r>
            <a:r>
              <a:rPr lang="en-US" sz="2400" dirty="0"/>
              <a:t> = </a:t>
            </a:r>
            <a:r>
              <a:rPr lang="en-US" sz="2400" dirty="0" err="1"/>
              <a:t>Cψ</a:t>
            </a:r>
            <a:r>
              <a:rPr lang="en-US" sz="2400" dirty="0"/>
              <a:t>. C constant.</a:t>
            </a:r>
          </a:p>
          <a:p>
            <a:r>
              <a:rPr lang="en-US" sz="2400" dirty="0"/>
              <a:t>We make equation have energy units if Ad</a:t>
            </a:r>
            <a:r>
              <a:rPr lang="en-US" sz="2400" baseline="30000" dirty="0"/>
              <a:t>2</a:t>
            </a:r>
            <a:r>
              <a:rPr lang="en-US" sz="2400" dirty="0"/>
              <a:t>ψ</a:t>
            </a:r>
            <a:r>
              <a:rPr lang="en-US" sz="2400" baseline="-25000" dirty="0"/>
              <a:t>n</a:t>
            </a:r>
            <a:r>
              <a:rPr lang="en-US" sz="2400" dirty="0"/>
              <a:t>/dx</a:t>
            </a:r>
            <a:r>
              <a:rPr lang="en-US" sz="2400" baseline="30000" dirty="0"/>
              <a:t>2</a:t>
            </a:r>
            <a:r>
              <a:rPr lang="en-US" sz="2400" dirty="0"/>
              <a:t> = </a:t>
            </a:r>
            <a:r>
              <a:rPr lang="en-US" sz="2400" dirty="0" err="1"/>
              <a:t>E</a:t>
            </a:r>
            <a:r>
              <a:rPr lang="en-US" sz="2400" baseline="-25000" dirty="0" err="1"/>
              <a:t>n</a:t>
            </a:r>
            <a:r>
              <a:rPr lang="en-US" sz="2400" dirty="0"/>
              <a:t> </a:t>
            </a:r>
            <a:r>
              <a:rPr lang="en-US" sz="2400" dirty="0" err="1"/>
              <a:t>ψ</a:t>
            </a:r>
            <a:r>
              <a:rPr lang="en-US" sz="2400" baseline="-25000" dirty="0" err="1"/>
              <a:t>n</a:t>
            </a:r>
            <a:r>
              <a:rPr lang="en-US" sz="2400" dirty="0"/>
              <a:t>.  </a:t>
            </a:r>
          </a:p>
          <a:p>
            <a:pPr algn="ctr"/>
            <a:r>
              <a:rPr lang="en-US" sz="2400" dirty="0"/>
              <a:t>We call the left side an operator, called the </a:t>
            </a:r>
            <a:r>
              <a:rPr lang="en-US" sz="2400" b="1" dirty="0"/>
              <a:t>Hamiltonian, H.  H </a:t>
            </a:r>
            <a:r>
              <a:rPr lang="en-US" sz="2400" b="1" dirty="0" err="1"/>
              <a:t>ψ</a:t>
            </a:r>
            <a:r>
              <a:rPr lang="en-US" sz="2400" b="1" baseline="-25000" dirty="0" err="1"/>
              <a:t>n</a:t>
            </a:r>
            <a:r>
              <a:rPr lang="en-US" sz="2400" b="1" dirty="0"/>
              <a:t> = </a:t>
            </a:r>
            <a:r>
              <a:rPr lang="en-US" sz="2400" b="1" dirty="0" err="1"/>
              <a:t>E</a:t>
            </a:r>
            <a:r>
              <a:rPr lang="en-US" sz="2400" b="1" baseline="-25000" dirty="0" err="1"/>
              <a:t>n</a:t>
            </a:r>
            <a:r>
              <a:rPr lang="en-US" sz="2400" b="1" dirty="0"/>
              <a:t> </a:t>
            </a:r>
            <a:r>
              <a:rPr lang="en-US" sz="2400" b="1" dirty="0" err="1"/>
              <a:t>ψ</a:t>
            </a:r>
            <a:r>
              <a:rPr lang="en-US" sz="2400" b="1" baseline="-25000" dirty="0" err="1"/>
              <a:t>n</a:t>
            </a:r>
            <a:r>
              <a:rPr lang="en-US" sz="2400" b="1" baseline="-25000" dirty="0"/>
              <a:t>,</a:t>
            </a:r>
            <a:endParaRPr lang="en-US" sz="2400" dirty="0"/>
          </a:p>
          <a:p>
            <a:pPr algn="ctr"/>
            <a:r>
              <a:rPr lang="en-US" sz="2400" b="1" dirty="0"/>
              <a:t>H = p</a:t>
            </a:r>
            <a:r>
              <a:rPr lang="en-US" sz="2400" b="1" baseline="-25000" dirty="0"/>
              <a:t>op</a:t>
            </a:r>
            <a:r>
              <a:rPr lang="en-US" sz="2400" b="1" baseline="30000" dirty="0"/>
              <a:t>2</a:t>
            </a:r>
            <a:r>
              <a:rPr lang="en-US" sz="2400" b="1" dirty="0"/>
              <a:t>/2m +U.</a:t>
            </a:r>
          </a:p>
          <a:p>
            <a:r>
              <a:rPr lang="en-US" sz="2400" b="1" dirty="0"/>
              <a:t>(U = 0 in this case) </a:t>
            </a:r>
            <a:r>
              <a:rPr lang="en-US" sz="2400" b="1" dirty="0">
                <a:sym typeface="Wingdings" panose="05000000000000000000" pitchFamily="2" charset="2"/>
              </a:rPr>
              <a:t></a:t>
            </a:r>
            <a:r>
              <a:rPr lang="en-US" sz="2400" b="1" dirty="0"/>
              <a:t> p</a:t>
            </a:r>
            <a:r>
              <a:rPr lang="en-US" sz="2400" b="1" baseline="-25000" dirty="0"/>
              <a:t>op</a:t>
            </a:r>
            <a:r>
              <a:rPr lang="en-US" sz="2400" b="1" dirty="0"/>
              <a:t> = </a:t>
            </a:r>
            <a:r>
              <a:rPr lang="en-US" sz="2400" b="1" dirty="0" err="1"/>
              <a:t>i</a:t>
            </a:r>
            <a:r>
              <a:rPr lang="en-US" sz="2400" b="1" dirty="0"/>
              <a:t>(</a:t>
            </a:r>
            <a:r>
              <a:rPr lang="en-US" sz="2400" b="1" strike="sngStrike" dirty="0"/>
              <a:t>h</a:t>
            </a:r>
            <a:r>
              <a:rPr lang="en-US" sz="2400" b="1" dirty="0"/>
              <a:t>/√(2m))∂/∂x where </a:t>
            </a:r>
            <a:r>
              <a:rPr lang="en-US" sz="2400" b="1" strike="sngStrike" dirty="0"/>
              <a:t>h</a:t>
            </a:r>
            <a:r>
              <a:rPr lang="en-US" sz="2400" b="1" dirty="0"/>
              <a:t> = h/2π</a:t>
            </a:r>
            <a:r>
              <a:rPr lang="en-US" sz="2400" dirty="0"/>
              <a:t>.  </a:t>
            </a:r>
          </a:p>
          <a:p>
            <a:r>
              <a:rPr lang="en-US" sz="2400" dirty="0"/>
              <a:t>If we add a potential to this for other cases, </a:t>
            </a:r>
            <a:r>
              <a:rPr lang="en-US" sz="2400" b="1" dirty="0"/>
              <a:t>H = p</a:t>
            </a:r>
            <a:r>
              <a:rPr lang="en-US" sz="2400" b="1" baseline="-25000" dirty="0"/>
              <a:t>op</a:t>
            </a:r>
            <a:r>
              <a:rPr lang="en-US" sz="2400" b="1" baseline="30000" dirty="0"/>
              <a:t>2</a:t>
            </a:r>
            <a:r>
              <a:rPr lang="en-US" sz="2400" b="1" dirty="0"/>
              <a:t>/2m + U</a:t>
            </a:r>
            <a:r>
              <a:rPr lang="en-US" sz="2400" dirty="0"/>
              <a:t>.</a:t>
            </a:r>
          </a:p>
          <a:p>
            <a:r>
              <a:rPr lang="en-US" sz="2400" dirty="0"/>
              <a:t>Then the </a:t>
            </a:r>
            <a:r>
              <a:rPr lang="en-US" sz="2400" b="1" dirty="0"/>
              <a:t>Time Independent Schrödinger Equation</a:t>
            </a:r>
            <a:r>
              <a:rPr lang="en-US" sz="2400" dirty="0"/>
              <a:t> is:                                                                                                        </a:t>
            </a:r>
          </a:p>
          <a:p>
            <a:r>
              <a:rPr lang="en-US" sz="2400" dirty="0"/>
              <a:t>		</a:t>
            </a:r>
            <a:r>
              <a:rPr lang="en-US" sz="2400" b="1" dirty="0"/>
              <a:t>(</a:t>
            </a:r>
            <a:r>
              <a:rPr lang="en-US" sz="2400" b="1" strike="sngStrike" dirty="0"/>
              <a:t>h</a:t>
            </a:r>
            <a:r>
              <a:rPr lang="en-US" sz="2400" b="1" baseline="30000" dirty="0"/>
              <a:t>2</a:t>
            </a:r>
            <a:r>
              <a:rPr lang="en-US" sz="2400" b="1" dirty="0"/>
              <a:t>/2m) d</a:t>
            </a:r>
            <a:r>
              <a:rPr lang="en-US" sz="2400" b="1" baseline="30000" dirty="0"/>
              <a:t>2</a:t>
            </a:r>
            <a:r>
              <a:rPr lang="en-US" sz="2400" b="1" dirty="0"/>
              <a:t>ψ/dx</a:t>
            </a:r>
            <a:r>
              <a:rPr lang="en-US" sz="2400" b="1" baseline="30000" dirty="0"/>
              <a:t>2</a:t>
            </a:r>
            <a:r>
              <a:rPr lang="en-US" sz="2400" b="1" dirty="0"/>
              <a:t> + </a:t>
            </a:r>
            <a:r>
              <a:rPr lang="en-US" sz="2400" b="1" dirty="0" err="1"/>
              <a:t>Uψ</a:t>
            </a:r>
            <a:r>
              <a:rPr lang="en-US" sz="2400" b="1" dirty="0"/>
              <a:t> = </a:t>
            </a:r>
            <a:r>
              <a:rPr lang="en-US" sz="2400" b="1" dirty="0" err="1"/>
              <a:t>Eψ</a:t>
            </a:r>
            <a:r>
              <a:rPr lang="en-US" sz="2800" dirty="0"/>
              <a:t>. </a:t>
            </a:r>
          </a:p>
          <a:p>
            <a:r>
              <a:rPr lang="en-US" sz="2400" dirty="0"/>
              <a:t>Individual solutions are </a:t>
            </a:r>
            <a:r>
              <a:rPr lang="en-US" sz="2400" dirty="0" err="1"/>
              <a:t>ψ</a:t>
            </a:r>
            <a:r>
              <a:rPr lang="en-US" sz="2400" baseline="-25000" dirty="0" err="1"/>
              <a:t>n</a:t>
            </a:r>
            <a:r>
              <a:rPr lang="en-US" sz="2400" dirty="0"/>
              <a:t> and have energy </a:t>
            </a:r>
            <a:r>
              <a:rPr lang="en-US" sz="2400" b="1" dirty="0"/>
              <a:t>eigenvalues</a:t>
            </a:r>
            <a:r>
              <a:rPr lang="en-US" sz="2400" dirty="0"/>
              <a:t> </a:t>
            </a:r>
            <a:r>
              <a:rPr lang="en-US" sz="2400" dirty="0" err="1"/>
              <a:t>E</a:t>
            </a:r>
            <a:r>
              <a:rPr lang="en-US" sz="2400" baseline="-25000" dirty="0" err="1"/>
              <a:t>n</a:t>
            </a:r>
            <a:r>
              <a:rPr lang="en-US" sz="2400" dirty="0"/>
              <a:t>.</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208253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43">
                                            <p:txEl>
                                              <p:pRg st="1" end="1"/>
                                            </p:txEl>
                                          </p:spTgt>
                                        </p:tgtEl>
                                        <p:attrNameLst>
                                          <p:attrName>style.visibility</p:attrName>
                                        </p:attrNameLst>
                                      </p:cBhvr>
                                      <p:to>
                                        <p:strVal val="visible"/>
                                      </p:to>
                                    </p:set>
                                    <p:anim calcmode="lin" valueType="num">
                                      <p:cBhvr additive="base">
                                        <p:cTn id="13" dur="500" fill="hold"/>
                                        <p:tgtEl>
                                          <p:spTgt spid="419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43">
                                            <p:txEl>
                                              <p:pRg st="2" end="2"/>
                                            </p:txEl>
                                          </p:spTgt>
                                        </p:tgtEl>
                                        <p:attrNameLst>
                                          <p:attrName>style.visibility</p:attrName>
                                        </p:attrNameLst>
                                      </p:cBhvr>
                                      <p:to>
                                        <p:strVal val="visible"/>
                                      </p:to>
                                    </p:set>
                                    <p:anim calcmode="lin" valueType="num">
                                      <p:cBhvr additive="base">
                                        <p:cTn id="19" dur="500" fill="hold"/>
                                        <p:tgtEl>
                                          <p:spTgt spid="419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43">
                                            <p:txEl>
                                              <p:pRg st="3" end="3"/>
                                            </p:txEl>
                                          </p:spTgt>
                                        </p:tgtEl>
                                        <p:attrNameLst>
                                          <p:attrName>style.visibility</p:attrName>
                                        </p:attrNameLst>
                                      </p:cBhvr>
                                      <p:to>
                                        <p:strVal val="visible"/>
                                      </p:to>
                                    </p:set>
                                    <p:anim calcmode="lin" valueType="num">
                                      <p:cBhvr additive="base">
                                        <p:cTn id="25" dur="500" fill="hold"/>
                                        <p:tgtEl>
                                          <p:spTgt spid="419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43">
                                            <p:txEl>
                                              <p:pRg st="4" end="4"/>
                                            </p:txEl>
                                          </p:spTgt>
                                        </p:tgtEl>
                                        <p:attrNameLst>
                                          <p:attrName>style.visibility</p:attrName>
                                        </p:attrNameLst>
                                      </p:cBhvr>
                                      <p:to>
                                        <p:strVal val="visible"/>
                                      </p:to>
                                    </p:set>
                                    <p:anim calcmode="lin" valueType="num">
                                      <p:cBhvr additive="base">
                                        <p:cTn id="31" dur="500" fill="hold"/>
                                        <p:tgtEl>
                                          <p:spTgt spid="419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43">
                                            <p:txEl>
                                              <p:pRg st="5" end="5"/>
                                            </p:txEl>
                                          </p:spTgt>
                                        </p:tgtEl>
                                        <p:attrNameLst>
                                          <p:attrName>style.visibility</p:attrName>
                                        </p:attrNameLst>
                                      </p:cBhvr>
                                      <p:to>
                                        <p:strVal val="visible"/>
                                      </p:to>
                                    </p:set>
                                    <p:anim calcmode="lin" valueType="num">
                                      <p:cBhvr additive="base">
                                        <p:cTn id="37" dur="500" fill="hold"/>
                                        <p:tgtEl>
                                          <p:spTgt spid="419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43">
                                            <p:txEl>
                                              <p:pRg st="6" end="6"/>
                                            </p:txEl>
                                          </p:spTgt>
                                        </p:tgtEl>
                                        <p:attrNameLst>
                                          <p:attrName>style.visibility</p:attrName>
                                        </p:attrNameLst>
                                      </p:cBhvr>
                                      <p:to>
                                        <p:strVal val="visible"/>
                                      </p:to>
                                    </p:set>
                                    <p:anim calcmode="lin" valueType="num">
                                      <p:cBhvr additive="base">
                                        <p:cTn id="43" dur="500" fill="hold"/>
                                        <p:tgtEl>
                                          <p:spTgt spid="419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9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9843">
                                            <p:txEl>
                                              <p:pRg st="7" end="7"/>
                                            </p:txEl>
                                          </p:spTgt>
                                        </p:tgtEl>
                                        <p:attrNameLst>
                                          <p:attrName>style.visibility</p:attrName>
                                        </p:attrNameLst>
                                      </p:cBhvr>
                                      <p:to>
                                        <p:strVal val="visible"/>
                                      </p:to>
                                    </p:set>
                                    <p:anim calcmode="lin" valueType="num">
                                      <p:cBhvr additive="base">
                                        <p:cTn id="49" dur="500" fill="hold"/>
                                        <p:tgtEl>
                                          <p:spTgt spid="4198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9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9843">
                                            <p:txEl>
                                              <p:pRg st="8" end="8"/>
                                            </p:txEl>
                                          </p:spTgt>
                                        </p:tgtEl>
                                        <p:attrNameLst>
                                          <p:attrName>style.visibility</p:attrName>
                                        </p:attrNameLst>
                                      </p:cBhvr>
                                      <p:to>
                                        <p:strVal val="visible"/>
                                      </p:to>
                                    </p:set>
                                    <p:anim calcmode="lin" valueType="num">
                                      <p:cBhvr additive="base">
                                        <p:cTn id="55" dur="500" fill="hold"/>
                                        <p:tgtEl>
                                          <p:spTgt spid="4198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98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uiExpand="1" build="allAtOnce"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55D8-F9D8-4789-8EEB-5DC8B690DA91}"/>
              </a:ext>
            </a:extLst>
          </p:cNvPr>
          <p:cNvSpPr>
            <a:spLocks noGrp="1"/>
          </p:cNvSpPr>
          <p:nvPr>
            <p:ph type="title"/>
          </p:nvPr>
        </p:nvSpPr>
        <p:spPr/>
        <p:txBody>
          <a:bodyPr/>
          <a:lstStyle/>
          <a:p>
            <a:pPr algn="ctr"/>
            <a:r>
              <a:rPr lang="en-US" dirty="0"/>
              <a:t>Time Dependent Schrodinger Equation</a:t>
            </a:r>
          </a:p>
        </p:txBody>
      </p:sp>
      <p:sp>
        <p:nvSpPr>
          <p:cNvPr id="3" name="Content Placeholder 2">
            <a:extLst>
              <a:ext uri="{FF2B5EF4-FFF2-40B4-BE49-F238E27FC236}">
                <a16:creationId xmlns:a16="http://schemas.microsoft.com/office/drawing/2014/main" id="{16B5FDE5-ECFE-4CBA-BD09-EC980D38703B}"/>
              </a:ext>
            </a:extLst>
          </p:cNvPr>
          <p:cNvSpPr>
            <a:spLocks noGrp="1"/>
          </p:cNvSpPr>
          <p:nvPr>
            <p:ph idx="1"/>
          </p:nvPr>
        </p:nvSpPr>
        <p:spPr>
          <a:xfrm>
            <a:off x="228600" y="685800"/>
            <a:ext cx="8610600" cy="6047809"/>
          </a:xfrm>
        </p:spPr>
        <p:txBody>
          <a:bodyPr/>
          <a:lstStyle/>
          <a:p>
            <a:endParaRPr lang="en-US" dirty="0"/>
          </a:p>
          <a:p>
            <a:r>
              <a:rPr lang="en-US" dirty="0"/>
              <a:t>Solutions need to be normalized so the probability of location in all space is 1.      ∫</a:t>
            </a:r>
            <a:r>
              <a:rPr lang="en-US" baseline="-25000" dirty="0"/>
              <a:t>-∞</a:t>
            </a:r>
            <a:r>
              <a:rPr lang="en-US" baseline="30000" dirty="0"/>
              <a:t>∞</a:t>
            </a:r>
            <a:r>
              <a:rPr lang="en-US" dirty="0"/>
              <a:t>ψ*</a:t>
            </a:r>
            <a:r>
              <a:rPr lang="en-US" dirty="0" err="1"/>
              <a:t>ψdx</a:t>
            </a:r>
            <a:r>
              <a:rPr lang="en-US" dirty="0"/>
              <a:t> = 1.  </a:t>
            </a:r>
          </a:p>
          <a:p>
            <a:pPr algn="ctr"/>
            <a:r>
              <a:rPr lang="en-US" dirty="0"/>
              <a:t>For a </a:t>
            </a:r>
            <a:r>
              <a:rPr lang="en-US" b="1" dirty="0"/>
              <a:t>Stationary State </a:t>
            </a:r>
            <a:r>
              <a:rPr lang="en-US" dirty="0"/>
              <a:t>(constant energy E),        Ψ = ψ(x)e</a:t>
            </a:r>
            <a:r>
              <a:rPr lang="en-US" baseline="30000" dirty="0"/>
              <a:t>-</a:t>
            </a:r>
            <a:r>
              <a:rPr lang="en-US" baseline="30000" dirty="0" err="1"/>
              <a:t>i</a:t>
            </a:r>
            <a:r>
              <a:rPr lang="en-US" baseline="30000" dirty="0"/>
              <a:t>(2πE/h)t</a:t>
            </a:r>
            <a:r>
              <a:rPr lang="en-US" dirty="0"/>
              <a:t> </a:t>
            </a:r>
          </a:p>
          <a:p>
            <a:r>
              <a:rPr lang="en-US" dirty="0"/>
              <a:t>so that E becomes an operator and </a:t>
            </a:r>
            <a:r>
              <a:rPr lang="en-US" dirty="0" err="1"/>
              <a:t>ψ</a:t>
            </a:r>
            <a:r>
              <a:rPr lang="en-US" dirty="0" err="1">
                <a:sym typeface="Wingdings" panose="05000000000000000000" pitchFamily="2" charset="2"/>
              </a:rPr>
              <a:t></a:t>
            </a:r>
            <a:r>
              <a:rPr lang="en-US" dirty="0" err="1"/>
              <a:t>Ψ</a:t>
            </a:r>
            <a:r>
              <a:rPr lang="en-US" dirty="0"/>
              <a:t>. </a:t>
            </a:r>
          </a:p>
          <a:p>
            <a:r>
              <a:rPr lang="en-US" dirty="0"/>
              <a:t>E = </a:t>
            </a:r>
            <a:r>
              <a:rPr lang="en-US" dirty="0" err="1"/>
              <a:t>i</a:t>
            </a:r>
            <a:r>
              <a:rPr lang="en-US" strike="sngStrike" dirty="0" err="1"/>
              <a:t>h</a:t>
            </a:r>
            <a:r>
              <a:rPr lang="en-US" dirty="0"/>
              <a:t>∂/∂t  and all derivatives become partials--</a:t>
            </a:r>
          </a:p>
          <a:p>
            <a:pPr algn="ctr"/>
            <a:r>
              <a:rPr lang="en-US" b="1" dirty="0"/>
              <a:t>(</a:t>
            </a:r>
            <a:r>
              <a:rPr lang="en-US" b="1" strike="sngStrike" dirty="0"/>
              <a:t>h</a:t>
            </a:r>
            <a:r>
              <a:rPr lang="en-US" b="1" baseline="30000" dirty="0"/>
              <a:t>2</a:t>
            </a:r>
            <a:r>
              <a:rPr lang="en-US" b="1" dirty="0"/>
              <a:t>/2m) ∂</a:t>
            </a:r>
            <a:r>
              <a:rPr lang="en-US" b="1" baseline="30000" dirty="0"/>
              <a:t>2</a:t>
            </a:r>
            <a:r>
              <a:rPr lang="en-US" b="1" dirty="0"/>
              <a:t>Ψ/∂x</a:t>
            </a:r>
            <a:r>
              <a:rPr lang="en-US" b="1" baseline="30000" dirty="0"/>
              <a:t>2</a:t>
            </a:r>
            <a:r>
              <a:rPr lang="en-US" b="1" dirty="0"/>
              <a:t> + UΨ = (</a:t>
            </a:r>
            <a:r>
              <a:rPr lang="en-US" b="1" dirty="0" err="1"/>
              <a:t>i</a:t>
            </a:r>
            <a:r>
              <a:rPr lang="en-US" b="1" strike="sngStrike" dirty="0" err="1"/>
              <a:t>h</a:t>
            </a:r>
            <a:r>
              <a:rPr lang="en-US" b="1" dirty="0"/>
              <a:t>∂/∂t)Ψ</a:t>
            </a:r>
            <a:endParaRPr lang="en-US" dirty="0"/>
          </a:p>
          <a:p>
            <a:endParaRPr lang="en-US" dirty="0"/>
          </a:p>
        </p:txBody>
      </p:sp>
    </p:spTree>
    <p:extLst>
      <p:ext uri="{BB962C8B-B14F-4D97-AF65-F5344CB8AC3E}">
        <p14:creationId xmlns:p14="http://schemas.microsoft.com/office/powerpoint/2010/main" val="179970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16E1-F2A1-4821-8EB5-0363CA091669}"/>
              </a:ext>
            </a:extLst>
          </p:cNvPr>
          <p:cNvSpPr>
            <a:spLocks noGrp="1"/>
          </p:cNvSpPr>
          <p:nvPr>
            <p:ph type="title"/>
          </p:nvPr>
        </p:nvSpPr>
        <p:spPr/>
        <p:txBody>
          <a:bodyPr/>
          <a:lstStyle/>
          <a:p>
            <a:pPr algn="ctr"/>
            <a:r>
              <a:rPr lang="en-US" dirty="0"/>
              <a:t>3-D  Schrodinger Equation</a:t>
            </a:r>
          </a:p>
        </p:txBody>
      </p:sp>
      <p:sp>
        <p:nvSpPr>
          <p:cNvPr id="3" name="Content Placeholder 2">
            <a:extLst>
              <a:ext uri="{FF2B5EF4-FFF2-40B4-BE49-F238E27FC236}">
                <a16:creationId xmlns:a16="http://schemas.microsoft.com/office/drawing/2014/main" id="{EC5670F1-56F5-4E20-B493-B9649BC62DD8}"/>
              </a:ext>
            </a:extLst>
          </p:cNvPr>
          <p:cNvSpPr>
            <a:spLocks noGrp="1"/>
          </p:cNvSpPr>
          <p:nvPr>
            <p:ph idx="1"/>
          </p:nvPr>
        </p:nvSpPr>
        <p:spPr>
          <a:xfrm>
            <a:off x="381000" y="990600"/>
            <a:ext cx="8610600" cy="4685898"/>
          </a:xfrm>
        </p:spPr>
        <p:txBody>
          <a:bodyPr/>
          <a:lstStyle/>
          <a:p>
            <a:endParaRPr lang="en-US" dirty="0"/>
          </a:p>
          <a:p>
            <a:r>
              <a:rPr lang="en-US" dirty="0"/>
              <a:t>There is an expanded version in 3 dimensions which is necessary for atomic physics, for example.  That’s how we get 3 more quantum numbers because the wave function is separable in spherical coordinates.   </a:t>
            </a:r>
          </a:p>
          <a:p>
            <a:r>
              <a:rPr lang="en-US" b="1" dirty="0"/>
              <a:t>     Ψ(r) = R(r)Θ(θ)Φ(φ)</a:t>
            </a:r>
            <a:r>
              <a:rPr lang="en-US" dirty="0"/>
              <a:t>, yielding 3 equations. </a:t>
            </a:r>
          </a:p>
          <a:p>
            <a:endParaRPr lang="en-US" dirty="0"/>
          </a:p>
        </p:txBody>
      </p:sp>
    </p:spTree>
    <p:extLst>
      <p:ext uri="{BB962C8B-B14F-4D97-AF65-F5344CB8AC3E}">
        <p14:creationId xmlns:p14="http://schemas.microsoft.com/office/powerpoint/2010/main" val="216935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88913F19-4D08-49AA-A8FE-D4FDB1047112}"/>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Potential barriers and tunneling</a:t>
            </a:r>
          </a:p>
        </p:txBody>
      </p:sp>
      <p:sp>
        <p:nvSpPr>
          <p:cNvPr id="323587" name="Rectangle 3">
            <a:extLst>
              <a:ext uri="{FF2B5EF4-FFF2-40B4-BE49-F238E27FC236}">
                <a16:creationId xmlns:a16="http://schemas.microsoft.com/office/drawing/2014/main" id="{8879780E-6D38-487D-A1A0-381A15F6D958}"/>
              </a:ext>
            </a:extLst>
          </p:cNvPr>
          <p:cNvSpPr>
            <a:spLocks noGrp="1" noChangeArrowheads="1"/>
          </p:cNvSpPr>
          <p:nvPr>
            <p:ph type="body" idx="1"/>
          </p:nvPr>
        </p:nvSpPr>
        <p:spPr>
          <a:xfrm>
            <a:off x="219075" y="719138"/>
            <a:ext cx="8605838" cy="4187300"/>
          </a:xfrm>
        </p:spPr>
        <p:txBody>
          <a:bodyPr/>
          <a:lstStyle/>
          <a:p>
            <a:pPr marL="114300" lvl="1" indent="0">
              <a:lnSpc>
                <a:spcPct val="90000"/>
              </a:lnSpc>
              <a:buNone/>
            </a:pPr>
            <a:r>
              <a:rPr lang="en-US" sz="2400" b="1" dirty="0"/>
              <a:t>Quantum Tunneling:  </a:t>
            </a:r>
            <a:r>
              <a:rPr lang="en-US" sz="2400" dirty="0"/>
              <a:t>classically speaking, if you don’t have enough energy to get out of a valley and over the hill, you can’t.  However, quantum theory says that in a nucleus for example, an alpha particle could break off without having enough energy--by tunneling through a potential barrier.  This allows for things like </a:t>
            </a:r>
            <a:r>
              <a:rPr lang="en-US" sz="2400" b="1" dirty="0"/>
              <a:t>Josephson Junctions, Diodes, LED’s, etc</a:t>
            </a:r>
            <a:r>
              <a:rPr lang="en-US" sz="2400" dirty="0"/>
              <a:t>.  There is a small probability (extremely small) you could run into a wall and tunnel through to the other side. We have never heard of that happening, or have we?</a:t>
            </a:r>
          </a:p>
          <a:p>
            <a:pPr marL="114300" lvl="1" indent="0">
              <a:lnSpc>
                <a:spcPct val="90000"/>
              </a:lnSpc>
              <a:buNone/>
            </a:pPr>
            <a:endParaRPr lang="en-US" altLang="en-US" sz="2400" dirty="0">
              <a:latin typeface="Times New Roman" panose="02020603050405020304" pitchFamily="18" charset="0"/>
            </a:endParaRPr>
          </a:p>
          <a:p>
            <a:pPr marL="114300" lvl="1" indent="0">
              <a:lnSpc>
                <a:spcPct val="90000"/>
              </a:lnSpc>
              <a:buNone/>
            </a:pPr>
            <a:endParaRPr lang="en-US" altLang="en-US" sz="2200" dirty="0">
              <a:latin typeface="Times New Roman" panose="02020603050405020304" pitchFamily="18" charset="0"/>
            </a:endParaRPr>
          </a:p>
        </p:txBody>
      </p:sp>
      <p:pic>
        <p:nvPicPr>
          <p:cNvPr id="323596" name="Picture 12" descr="40_Figure11-I">
            <a:extLst>
              <a:ext uri="{FF2B5EF4-FFF2-40B4-BE49-F238E27FC236}">
                <a16:creationId xmlns:a16="http://schemas.microsoft.com/office/drawing/2014/main" id="{D947F067-9EBC-4477-822B-DEE7CA826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53"/>
          <a:stretch>
            <a:fillRect/>
          </a:stretch>
        </p:blipFill>
        <p:spPr bwMode="auto">
          <a:xfrm>
            <a:off x="328246" y="3773754"/>
            <a:ext cx="3871913" cy="2544763"/>
          </a:xfrm>
          <a:prstGeom prst="rect">
            <a:avLst/>
          </a:prstGeom>
          <a:noFill/>
          <a:extLst>
            <a:ext uri="{909E8E84-426E-40DD-AFC4-6F175D3DCCD1}">
              <a14:hiddenFill xmlns:a14="http://schemas.microsoft.com/office/drawing/2010/main">
                <a:solidFill>
                  <a:srgbClr val="FFFFFF"/>
                </a:solidFill>
              </a14:hiddenFill>
            </a:ext>
          </a:extLst>
        </p:spPr>
      </p:pic>
      <p:pic>
        <p:nvPicPr>
          <p:cNvPr id="323597" name="Picture 13" descr="40_Figure13-I">
            <a:extLst>
              <a:ext uri="{FF2B5EF4-FFF2-40B4-BE49-F238E27FC236}">
                <a16:creationId xmlns:a16="http://schemas.microsoft.com/office/drawing/2014/main" id="{982A90E1-414E-4CE8-91BC-BC7C816F7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21"/>
          <a:stretch>
            <a:fillRect/>
          </a:stretch>
        </p:blipFill>
        <p:spPr bwMode="auto">
          <a:xfrm>
            <a:off x="3602290" y="3915043"/>
            <a:ext cx="5281971" cy="226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573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additive="base">
                                        <p:cTn id="7" dur="500" fill="hold"/>
                                        <p:tgtEl>
                                          <p:spTgt spid="32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23596"/>
                                        </p:tgtEl>
                                        <p:attrNameLst>
                                          <p:attrName>style.visibility</p:attrName>
                                        </p:attrNameLst>
                                      </p:cBhvr>
                                      <p:to>
                                        <p:strVal val="visible"/>
                                      </p:to>
                                    </p:set>
                                    <p:animEffect transition="in" filter="dissolve">
                                      <p:cBhvr>
                                        <p:cTn id="13" dur="500"/>
                                        <p:tgtEl>
                                          <p:spTgt spid="323596"/>
                                        </p:tgtEl>
                                      </p:cBhvr>
                                    </p:animEffect>
                                  </p:childTnLst>
                                </p:cTn>
                              </p:par>
                              <p:par>
                                <p:cTn id="14" presetID="9" presetClass="entr" presetSubtype="0" fill="hold" nodeType="withEffect">
                                  <p:stCondLst>
                                    <p:cond delay="0"/>
                                  </p:stCondLst>
                                  <p:childTnLst>
                                    <p:set>
                                      <p:cBhvr>
                                        <p:cTn id="15" dur="1" fill="hold">
                                          <p:stCondLst>
                                            <p:cond delay="0"/>
                                          </p:stCondLst>
                                        </p:cTn>
                                        <p:tgtEl>
                                          <p:spTgt spid="323597"/>
                                        </p:tgtEl>
                                        <p:attrNameLst>
                                          <p:attrName>style.visibility</p:attrName>
                                        </p:attrNameLst>
                                      </p:cBhvr>
                                      <p:to>
                                        <p:strVal val="visible"/>
                                      </p:to>
                                    </p:set>
                                    <p:animEffect transition="in" filter="dissolve">
                                      <p:cBhvr>
                                        <p:cTn id="16" dur="500"/>
                                        <p:tgtEl>
                                          <p:spTgt spid="323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uiExpand="1" build="allAtOnce"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9E1C9583-87B5-4D60-B2D7-0EC875E2011F}"/>
              </a:ext>
            </a:extLst>
          </p:cNvPr>
          <p:cNvSpPr>
            <a:spLocks noGrp="1" noChangeArrowheads="1"/>
          </p:cNvSpPr>
          <p:nvPr>
            <p:ph type="title"/>
          </p:nvPr>
        </p:nvSpPr>
        <p:spPr>
          <a:xfrm>
            <a:off x="304800" y="76200"/>
            <a:ext cx="8839200" cy="476250"/>
          </a:xfrm>
        </p:spPr>
        <p:txBody>
          <a:bodyPr/>
          <a:lstStyle/>
          <a:p>
            <a:pPr algn="ctr"/>
            <a:r>
              <a:rPr lang="en-US" altLang="en-US" sz="2800" dirty="0">
                <a:latin typeface="Times New Roman" panose="02020603050405020304" pitchFamily="18" charset="0"/>
              </a:rPr>
              <a:t>Quantum Oscillators</a:t>
            </a:r>
          </a:p>
        </p:txBody>
      </p:sp>
      <p:sp>
        <p:nvSpPr>
          <p:cNvPr id="7" name="Rectangle 3">
            <a:extLst>
              <a:ext uri="{FF2B5EF4-FFF2-40B4-BE49-F238E27FC236}">
                <a16:creationId xmlns:a16="http://schemas.microsoft.com/office/drawing/2014/main" id="{A8E8F523-ED56-4F44-9C03-F6EB446C285A}"/>
              </a:ext>
            </a:extLst>
          </p:cNvPr>
          <p:cNvSpPr>
            <a:spLocks noGrp="1" noChangeArrowheads="1"/>
          </p:cNvSpPr>
          <p:nvPr>
            <p:ph idx="1"/>
          </p:nvPr>
        </p:nvSpPr>
        <p:spPr>
          <a:xfrm>
            <a:off x="190500" y="1066800"/>
            <a:ext cx="8763000" cy="5504584"/>
          </a:xfrm>
        </p:spPr>
        <p:txBody>
          <a:bodyPr/>
          <a:lstStyle/>
          <a:p>
            <a:r>
              <a:rPr lang="en-US" sz="2800" b="1" dirty="0"/>
              <a:t>The Quantum Harmonic Oscillator: </a:t>
            </a:r>
            <a:r>
              <a:rPr lang="en-US" sz="2800" dirty="0"/>
              <a:t>  two atoms in a diatomic molecule like O</a:t>
            </a:r>
            <a:r>
              <a:rPr lang="en-US" sz="2800" baseline="-25000" dirty="0"/>
              <a:t>2</a:t>
            </a:r>
            <a:r>
              <a:rPr lang="en-US" sz="2800" dirty="0"/>
              <a:t> act like they have a linear spring between them with Force = -</a:t>
            </a:r>
            <a:r>
              <a:rPr lang="en-US" sz="2800" dirty="0" err="1"/>
              <a:t>kx</a:t>
            </a:r>
            <a:r>
              <a:rPr lang="en-US" sz="2800" dirty="0"/>
              <a:t>.  The oscillatory potential energy between them is thus U(x) = (1/2)kx</a:t>
            </a:r>
            <a:r>
              <a:rPr lang="en-US" sz="2800" baseline="30000" dirty="0"/>
              <a:t>2</a:t>
            </a:r>
            <a:r>
              <a:rPr lang="en-US" sz="2800" dirty="0"/>
              <a:t>.  Plugging this into the one dimensional time independent Schrödinger Equation and applying boundary conditions, we get the energy eigenvalues  </a:t>
            </a:r>
          </a:p>
          <a:p>
            <a:r>
              <a:rPr lang="en-US" sz="2800" dirty="0"/>
              <a:t>       </a:t>
            </a:r>
            <a:r>
              <a:rPr lang="en-US" sz="2800" b="1" dirty="0" err="1"/>
              <a:t>E</a:t>
            </a:r>
            <a:r>
              <a:rPr lang="en-US" sz="2800" b="1" baseline="-25000" dirty="0" err="1"/>
              <a:t>n</a:t>
            </a:r>
            <a:r>
              <a:rPr lang="en-US" sz="2800" b="1" dirty="0"/>
              <a:t> = (n + ½)</a:t>
            </a:r>
            <a:r>
              <a:rPr lang="en-US" sz="2800" b="1" strike="sngStrike" dirty="0" err="1"/>
              <a:t>h</a:t>
            </a:r>
            <a:r>
              <a:rPr lang="en-US" sz="2800" b="1" dirty="0" err="1"/>
              <a:t>ω</a:t>
            </a:r>
            <a:r>
              <a:rPr lang="en-US" sz="2800" b="1" dirty="0"/>
              <a:t>   ω =√(k/m) n = 0,1,2,3,… </a:t>
            </a:r>
            <a:endParaRPr lang="en-US" sz="2800" dirty="0"/>
          </a:p>
          <a:p>
            <a:r>
              <a:rPr lang="en-US" sz="2800" dirty="0"/>
              <a:t>This can be done in three dimensions as well for solids, for example.</a:t>
            </a:r>
          </a:p>
          <a:p>
            <a:pPr lvl="1">
              <a:lnSpc>
                <a:spcPct val="90000"/>
              </a:lnSpc>
              <a:buFontTx/>
              <a:buChar char="•"/>
            </a:pPr>
            <a:endParaRPr lang="en-US" altLang="en-US" sz="2200" dirty="0">
              <a:latin typeface="Times New Roman" panose="02020603050405020304" pitchFamily="18" charset="0"/>
            </a:endParaRPr>
          </a:p>
        </p:txBody>
      </p:sp>
    </p:spTree>
    <p:extLst>
      <p:ext uri="{BB962C8B-B14F-4D97-AF65-F5344CB8AC3E}">
        <p14:creationId xmlns:p14="http://schemas.microsoft.com/office/powerpoint/2010/main" val="333027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5CAE-9DD7-45DC-B433-379A41EE8483}"/>
              </a:ext>
            </a:extLst>
          </p:cNvPr>
          <p:cNvSpPr>
            <a:spLocks noGrp="1"/>
          </p:cNvSpPr>
          <p:nvPr>
            <p:ph type="title"/>
          </p:nvPr>
        </p:nvSpPr>
        <p:spPr/>
        <p:txBody>
          <a:bodyPr/>
          <a:lstStyle/>
          <a:p>
            <a:r>
              <a:rPr lang="en-US" dirty="0"/>
              <a:t>The Quantum Rotator</a:t>
            </a:r>
          </a:p>
        </p:txBody>
      </p:sp>
      <p:sp>
        <p:nvSpPr>
          <p:cNvPr id="3" name="Content Placeholder 2">
            <a:extLst>
              <a:ext uri="{FF2B5EF4-FFF2-40B4-BE49-F238E27FC236}">
                <a16:creationId xmlns:a16="http://schemas.microsoft.com/office/drawing/2014/main" id="{214BD410-0B7B-431A-9E5C-A5E7952F3D7F}"/>
              </a:ext>
            </a:extLst>
          </p:cNvPr>
          <p:cNvSpPr>
            <a:spLocks noGrp="1"/>
          </p:cNvSpPr>
          <p:nvPr>
            <p:ph idx="1"/>
          </p:nvPr>
        </p:nvSpPr>
        <p:spPr>
          <a:xfrm>
            <a:off x="228600" y="685800"/>
            <a:ext cx="8610600" cy="6070893"/>
          </a:xfrm>
        </p:spPr>
        <p:txBody>
          <a:bodyPr/>
          <a:lstStyle/>
          <a:p>
            <a:r>
              <a:rPr lang="en-US" dirty="0"/>
              <a:t> A diatomic molecule can rotate too.  The angular solutions to rigid body rotation are the same as for the hydrogen atom with angular momentum </a:t>
            </a:r>
            <a:r>
              <a:rPr lang="en-US" b="1" dirty="0"/>
              <a:t>L</a:t>
            </a:r>
            <a:r>
              <a:rPr lang="en-US" b="1" baseline="30000" dirty="0"/>
              <a:t>2</a:t>
            </a:r>
            <a:r>
              <a:rPr lang="en-US" b="1" dirty="0"/>
              <a:t> = L(L+1)</a:t>
            </a:r>
            <a:r>
              <a:rPr lang="en-US" b="1" strike="sngStrike" dirty="0"/>
              <a:t>h</a:t>
            </a:r>
            <a:r>
              <a:rPr lang="en-US" b="1" baseline="30000" dirty="0"/>
              <a:t>2</a:t>
            </a:r>
            <a:r>
              <a:rPr lang="en-US" dirty="0"/>
              <a:t>, l = 0,1,2,3,…   Classically, the rotational KE is the total energy   </a:t>
            </a:r>
            <a:r>
              <a:rPr lang="en-US" b="1" dirty="0"/>
              <a:t>E = L</a:t>
            </a:r>
            <a:r>
              <a:rPr lang="en-US" b="1" baseline="30000" dirty="0"/>
              <a:t>2</a:t>
            </a:r>
            <a:r>
              <a:rPr lang="en-US" b="1" dirty="0"/>
              <a:t>/2I</a:t>
            </a:r>
            <a:r>
              <a:rPr lang="en-US" dirty="0"/>
              <a:t>, in this case I is the Rotational Inertia.  Therefore the energy eigenvalues are:</a:t>
            </a:r>
          </a:p>
          <a:p>
            <a:r>
              <a:rPr lang="en-US" dirty="0"/>
              <a:t>		</a:t>
            </a:r>
            <a:r>
              <a:rPr lang="en-US" b="1" dirty="0" err="1"/>
              <a:t>E</a:t>
            </a:r>
            <a:r>
              <a:rPr lang="en-US" b="1" baseline="-25000" dirty="0" err="1"/>
              <a:t>n</a:t>
            </a:r>
            <a:r>
              <a:rPr lang="en-US" b="1" dirty="0"/>
              <a:t> = L(L+1)</a:t>
            </a:r>
            <a:r>
              <a:rPr lang="en-US" b="1" strike="sngStrike" dirty="0"/>
              <a:t> h</a:t>
            </a:r>
            <a:r>
              <a:rPr lang="en-US" b="1" baseline="30000" dirty="0"/>
              <a:t>2</a:t>
            </a:r>
            <a:r>
              <a:rPr lang="en-US" b="1" dirty="0"/>
              <a:t>/2I</a:t>
            </a:r>
            <a:r>
              <a:rPr lang="en-US" dirty="0"/>
              <a:t>   </a:t>
            </a:r>
          </a:p>
          <a:p>
            <a:r>
              <a:rPr lang="en-US" dirty="0"/>
              <a:t>For a diatomic molecule I = m</a:t>
            </a:r>
            <a:r>
              <a:rPr lang="en-US" baseline="-25000" dirty="0"/>
              <a:t>r</a:t>
            </a:r>
            <a:r>
              <a:rPr lang="en-US" dirty="0"/>
              <a:t>r</a:t>
            </a:r>
            <a:r>
              <a:rPr lang="en-US" baseline="-25000" dirty="0"/>
              <a:t>0</a:t>
            </a:r>
            <a:r>
              <a:rPr lang="en-US" baseline="30000" dirty="0"/>
              <a:t>2</a:t>
            </a:r>
            <a:r>
              <a:rPr lang="en-US" dirty="0"/>
              <a:t>, where the </a:t>
            </a:r>
            <a:r>
              <a:rPr lang="en-US" b="1" dirty="0"/>
              <a:t>reduced mass</a:t>
            </a:r>
            <a:r>
              <a:rPr lang="en-US" dirty="0"/>
              <a:t>, </a:t>
            </a:r>
            <a:r>
              <a:rPr lang="en-US" b="1" dirty="0" err="1"/>
              <a:t>m</a:t>
            </a:r>
            <a:r>
              <a:rPr lang="en-US" b="1" baseline="-25000" dirty="0" err="1"/>
              <a:t>r</a:t>
            </a:r>
            <a:r>
              <a:rPr lang="en-US" b="1" dirty="0"/>
              <a:t> = m</a:t>
            </a:r>
            <a:r>
              <a:rPr lang="en-US" b="1" baseline="-25000" dirty="0"/>
              <a:t>1</a:t>
            </a:r>
            <a:r>
              <a:rPr lang="en-US" b="1" dirty="0"/>
              <a:t> m</a:t>
            </a:r>
            <a:r>
              <a:rPr lang="en-US" b="1" baseline="-25000" dirty="0"/>
              <a:t>2</a:t>
            </a:r>
            <a:r>
              <a:rPr lang="en-US" b="1" dirty="0"/>
              <a:t>/( m</a:t>
            </a:r>
            <a:r>
              <a:rPr lang="en-US" b="1" baseline="-25000" dirty="0"/>
              <a:t>1</a:t>
            </a:r>
            <a:r>
              <a:rPr lang="en-US" b="1" dirty="0"/>
              <a:t> + m</a:t>
            </a:r>
            <a:r>
              <a:rPr lang="en-US" b="1" baseline="-25000" dirty="0"/>
              <a:t>2</a:t>
            </a:r>
            <a:r>
              <a:rPr lang="en-US" b="1" dirty="0"/>
              <a:t>)</a:t>
            </a:r>
            <a:r>
              <a:rPr lang="en-US" dirty="0"/>
              <a:t>.</a:t>
            </a:r>
          </a:p>
          <a:p>
            <a:endParaRPr lang="en-US" dirty="0"/>
          </a:p>
        </p:txBody>
      </p:sp>
    </p:spTree>
    <p:extLst>
      <p:ext uri="{BB962C8B-B14F-4D97-AF65-F5344CB8AC3E}">
        <p14:creationId xmlns:p14="http://schemas.microsoft.com/office/powerpoint/2010/main" val="8025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23DCC7A5-828F-4CBA-B717-78417CDBEEA0}"/>
              </a:ext>
            </a:extLst>
          </p:cNvPr>
          <p:cNvSpPr>
            <a:spLocks noGrp="1" noChangeArrowheads="1"/>
          </p:cNvSpPr>
          <p:nvPr>
            <p:ph type="title"/>
          </p:nvPr>
        </p:nvSpPr>
        <p:spPr>
          <a:xfrm>
            <a:off x="304800" y="76200"/>
            <a:ext cx="8839200" cy="503238"/>
          </a:xfrm>
        </p:spPr>
        <p:txBody>
          <a:bodyPr/>
          <a:lstStyle/>
          <a:p>
            <a:pPr algn="ctr"/>
            <a:r>
              <a:rPr lang="en-US" altLang="en-US" dirty="0">
                <a:latin typeface="Times New Roman" panose="02020603050405020304" pitchFamily="18" charset="0"/>
              </a:rPr>
              <a:t>Quantum mechanics in 3-D</a:t>
            </a:r>
          </a:p>
        </p:txBody>
      </p:sp>
      <p:sp>
        <p:nvSpPr>
          <p:cNvPr id="378883" name="Rectangle 3">
            <a:extLst>
              <a:ext uri="{FF2B5EF4-FFF2-40B4-BE49-F238E27FC236}">
                <a16:creationId xmlns:a16="http://schemas.microsoft.com/office/drawing/2014/main" id="{A3D76CF8-595F-4052-96CA-9B11B4CF6C99}"/>
              </a:ext>
            </a:extLst>
          </p:cNvPr>
          <p:cNvSpPr>
            <a:spLocks noGrp="1" noChangeArrowheads="1"/>
          </p:cNvSpPr>
          <p:nvPr>
            <p:ph type="body" idx="1"/>
          </p:nvPr>
        </p:nvSpPr>
        <p:spPr>
          <a:xfrm>
            <a:off x="276225" y="700088"/>
            <a:ext cx="8562975" cy="2408237"/>
          </a:xfrm>
        </p:spPr>
        <p:txBody>
          <a:bodyPr/>
          <a:lstStyle/>
          <a:p>
            <a:pPr lvl="1">
              <a:lnSpc>
                <a:spcPct val="90000"/>
              </a:lnSpc>
              <a:buFontTx/>
              <a:buChar char="•"/>
            </a:pPr>
            <a:r>
              <a:rPr lang="en-US" altLang="en-US" sz="2000" dirty="0">
                <a:latin typeface="Times New Roman" panose="02020603050405020304" pitchFamily="18" charset="0"/>
              </a:rPr>
              <a:t>The atomic/molecular world is a three-dimensional place. “No problem,” we think, “I’ll just re-cast all my Schrödinger equations in </a:t>
            </a:r>
            <a:r>
              <a:rPr lang="en-US" altLang="en-US" sz="2000" i="1" dirty="0">
                <a:latin typeface="Times New Roman" panose="02020603050405020304" pitchFamily="18" charset="0"/>
              </a:rPr>
              <a:t>x</a:t>
            </a:r>
            <a:r>
              <a:rPr lang="en-US" altLang="en-US" sz="2000" dirty="0">
                <a:latin typeface="Times New Roman" panose="02020603050405020304" pitchFamily="18" charset="0"/>
              </a:rPr>
              <a:t>, </a:t>
            </a:r>
            <a:r>
              <a:rPr lang="en-US" altLang="en-US" sz="2000" i="1" dirty="0">
                <a:latin typeface="Times New Roman" panose="02020603050405020304" pitchFamily="18" charset="0"/>
              </a:rPr>
              <a:t>y</a:t>
            </a:r>
            <a:r>
              <a:rPr lang="en-US" altLang="en-US" sz="2000" dirty="0">
                <a:latin typeface="Times New Roman" panose="02020603050405020304" pitchFamily="18" charset="0"/>
              </a:rPr>
              <a:t>, and </a:t>
            </a:r>
            <a:r>
              <a:rPr lang="en-US" altLang="en-US" sz="2000" i="1" dirty="0">
                <a:latin typeface="Times New Roman" panose="02020603050405020304" pitchFamily="18" charset="0"/>
              </a:rPr>
              <a:t>z</a:t>
            </a:r>
            <a:r>
              <a:rPr lang="en-US" altLang="en-US" sz="2000" dirty="0">
                <a:latin typeface="Times New Roman" panose="02020603050405020304" pitchFamily="18" charset="0"/>
              </a:rPr>
              <a:t>.”</a:t>
            </a:r>
          </a:p>
          <a:p>
            <a:pPr lvl="1">
              <a:lnSpc>
                <a:spcPct val="90000"/>
              </a:lnSpc>
              <a:buFontTx/>
              <a:buChar char="•"/>
            </a:pPr>
            <a:r>
              <a:rPr lang="en-US" altLang="en-US" sz="2000" dirty="0">
                <a:latin typeface="Times New Roman" panose="02020603050405020304" pitchFamily="18" charset="0"/>
              </a:rPr>
              <a:t>Cartesian coordinates work but are computationally cumbersome. The system that works best is to specify location with a distance from the origin (r), and angles with respect to the Cartesian </a:t>
            </a:r>
            <a:r>
              <a:rPr lang="en-US" altLang="en-US" sz="2000" i="1" dirty="0">
                <a:latin typeface="Times New Roman" panose="02020603050405020304" pitchFamily="18" charset="0"/>
              </a:rPr>
              <a:t>x</a:t>
            </a:r>
            <a:r>
              <a:rPr lang="en-US" altLang="en-US" sz="2000" dirty="0">
                <a:latin typeface="Times New Roman" panose="02020603050405020304" pitchFamily="18" charset="0"/>
              </a:rPr>
              <a:t>, </a:t>
            </a:r>
            <a:r>
              <a:rPr lang="en-US" altLang="en-US" sz="2000" i="1" dirty="0">
                <a:latin typeface="Times New Roman" panose="02020603050405020304" pitchFamily="18" charset="0"/>
              </a:rPr>
              <a:t>y</a:t>
            </a:r>
            <a:r>
              <a:rPr lang="en-US" altLang="en-US" sz="2000" dirty="0">
                <a:latin typeface="Times New Roman" panose="02020603050405020304" pitchFamily="18" charset="0"/>
              </a:rPr>
              <a:t>, and </a:t>
            </a:r>
            <a:r>
              <a:rPr lang="en-US" altLang="en-US" sz="2000" i="1" dirty="0">
                <a:latin typeface="Times New Roman" panose="02020603050405020304" pitchFamily="18" charset="0"/>
              </a:rPr>
              <a:t>z</a:t>
            </a:r>
            <a:r>
              <a:rPr lang="en-US" altLang="en-US" sz="2000" dirty="0">
                <a:latin typeface="Times New Roman" panose="02020603050405020304" pitchFamily="18" charset="0"/>
              </a:rPr>
              <a:t> axes. These angles are denoted by </a:t>
            </a:r>
            <a:r>
              <a:rPr lang="el-GR" altLang="en-US" sz="2000" dirty="0">
                <a:latin typeface="Times New Roman" panose="02020603050405020304" pitchFamily="18" charset="0"/>
                <a:cs typeface="Times New Roman" panose="02020603050405020304" pitchFamily="18" charset="0"/>
              </a:rPr>
              <a:t>θ</a:t>
            </a:r>
            <a:r>
              <a:rPr lang="en-US" altLang="en-US" sz="2000" dirty="0">
                <a:latin typeface="Times New Roman" panose="02020603050405020304" pitchFamily="18" charset="0"/>
              </a:rPr>
              <a:t> and </a:t>
            </a:r>
            <a:r>
              <a:rPr lang="el-GR" altLang="en-US" sz="2000" dirty="0">
                <a:latin typeface="Times New Roman" panose="02020603050405020304" pitchFamily="18" charset="0"/>
                <a:cs typeface="Times New Roman" panose="02020603050405020304" pitchFamily="18" charset="0"/>
              </a:rPr>
              <a:t>φ</a:t>
            </a:r>
            <a:r>
              <a:rPr lang="en-US" altLang="en-US" sz="2000" dirty="0">
                <a:latin typeface="Times New Roman" panose="02020603050405020304" pitchFamily="18" charset="0"/>
              </a:rPr>
              <a:t>.  </a:t>
            </a:r>
          </a:p>
          <a:p>
            <a:pPr lvl="1">
              <a:lnSpc>
                <a:spcPct val="90000"/>
              </a:lnSpc>
              <a:buFontTx/>
              <a:buChar char="•"/>
            </a:pPr>
            <a:r>
              <a:rPr lang="en-US" altLang="en-US" sz="2000" dirty="0">
                <a:latin typeface="Times New Roman" panose="02020603050405020304" pitchFamily="18" charset="0"/>
              </a:rPr>
              <a:t>Consider Figure</a:t>
            </a:r>
          </a:p>
        </p:txBody>
      </p:sp>
      <p:pic>
        <p:nvPicPr>
          <p:cNvPr id="378890" name="Picture 10" descr="40_Figure23-I">
            <a:extLst>
              <a:ext uri="{FF2B5EF4-FFF2-40B4-BE49-F238E27FC236}">
                <a16:creationId xmlns:a16="http://schemas.microsoft.com/office/drawing/2014/main" id="{53768E77-913F-4D29-A063-0BC283CCA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92"/>
          <a:stretch>
            <a:fillRect/>
          </a:stretch>
        </p:blipFill>
        <p:spPr bwMode="auto">
          <a:xfrm>
            <a:off x="3457575" y="3128963"/>
            <a:ext cx="2332038" cy="327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05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 calcmode="lin" valueType="num">
                                      <p:cBhvr additive="base">
                                        <p:cTn id="7" dur="500" fill="hold"/>
                                        <p:tgtEl>
                                          <p:spTgt spid="378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8883">
                                            <p:txEl>
                                              <p:pRg st="1" end="1"/>
                                            </p:txEl>
                                          </p:spTgt>
                                        </p:tgtEl>
                                        <p:attrNameLst>
                                          <p:attrName>style.visibility</p:attrName>
                                        </p:attrNameLst>
                                      </p:cBhvr>
                                      <p:to>
                                        <p:strVal val="visible"/>
                                      </p:to>
                                    </p:set>
                                    <p:anim calcmode="lin" valueType="num">
                                      <p:cBhvr additive="base">
                                        <p:cTn id="13" dur="500" fill="hold"/>
                                        <p:tgtEl>
                                          <p:spTgt spid="378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8883">
                                            <p:txEl>
                                              <p:pRg st="2" end="2"/>
                                            </p:txEl>
                                          </p:spTgt>
                                        </p:tgtEl>
                                        <p:attrNameLst>
                                          <p:attrName>style.visibility</p:attrName>
                                        </p:attrNameLst>
                                      </p:cBhvr>
                                      <p:to>
                                        <p:strVal val="visible"/>
                                      </p:to>
                                    </p:set>
                                    <p:anim calcmode="lin" valueType="num">
                                      <p:cBhvr additive="base">
                                        <p:cTn id="19" dur="500" fill="hold"/>
                                        <p:tgtEl>
                                          <p:spTgt spid="378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78890"/>
                                        </p:tgtEl>
                                        <p:attrNameLst>
                                          <p:attrName>style.visibility</p:attrName>
                                        </p:attrNameLst>
                                      </p:cBhvr>
                                      <p:to>
                                        <p:strVal val="visible"/>
                                      </p:to>
                                    </p:set>
                                    <p:animEffect transition="in" filter="dissolve">
                                      <p:cBhvr>
                                        <p:cTn id="25" dur="500"/>
                                        <p:tgtEl>
                                          <p:spTgt spid="378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2CB9-B4B0-457F-91B8-9417A46F0ECA}"/>
              </a:ext>
            </a:extLst>
          </p:cNvPr>
          <p:cNvSpPr>
            <a:spLocks noGrp="1"/>
          </p:cNvSpPr>
          <p:nvPr>
            <p:ph type="title"/>
          </p:nvPr>
        </p:nvSpPr>
        <p:spPr/>
        <p:txBody>
          <a:bodyPr/>
          <a:lstStyle/>
          <a:p>
            <a:r>
              <a:rPr lang="en-US" dirty="0"/>
              <a:t>			Absorption and Emission</a:t>
            </a:r>
          </a:p>
        </p:txBody>
      </p:sp>
      <p:sp>
        <p:nvSpPr>
          <p:cNvPr id="3" name="Content Placeholder 2">
            <a:extLst>
              <a:ext uri="{FF2B5EF4-FFF2-40B4-BE49-F238E27FC236}">
                <a16:creationId xmlns:a16="http://schemas.microsoft.com/office/drawing/2014/main" id="{7BCBC8C4-EA3A-4904-9341-D08B97BE7A16}"/>
              </a:ext>
            </a:extLst>
          </p:cNvPr>
          <p:cNvSpPr>
            <a:spLocks noGrp="1"/>
          </p:cNvSpPr>
          <p:nvPr>
            <p:ph idx="1"/>
          </p:nvPr>
        </p:nvSpPr>
        <p:spPr>
          <a:xfrm>
            <a:off x="228600" y="685800"/>
            <a:ext cx="8610600" cy="4921347"/>
          </a:xfrm>
        </p:spPr>
        <p:txBody>
          <a:bodyPr/>
          <a:lstStyle/>
          <a:p>
            <a:r>
              <a:rPr lang="en-US" sz="2000" dirty="0"/>
              <a:t>Photon energy may undergo </a:t>
            </a:r>
            <a:r>
              <a:rPr lang="en-US" sz="2000" b="1" dirty="0"/>
              <a:t>absorption </a:t>
            </a:r>
            <a:r>
              <a:rPr lang="en-US" sz="2000" dirty="0"/>
              <a:t>when photon energy is absorbed to raise electrons to higher energy levels, </a:t>
            </a:r>
            <a:r>
              <a:rPr lang="en-US" sz="2000" b="1" dirty="0"/>
              <a:t>emission </a:t>
            </a:r>
            <a:r>
              <a:rPr lang="en-US" sz="2000" dirty="0"/>
              <a:t>when an electron drops to a lower energy level.  Absorption lines are dark lines against a continuous (blackbody) spectrum. Emission lines are bright lines.</a:t>
            </a:r>
          </a:p>
          <a:p>
            <a:r>
              <a:rPr lang="en-US" sz="1800" b="1" dirty="0"/>
              <a:t>Atomic Line Spectra:  </a:t>
            </a:r>
            <a:r>
              <a:rPr lang="en-US" sz="1800" dirty="0"/>
              <a:t>From experiment, Balmer found that atomic hydrogen lines were represented by transitions between energy levels,</a:t>
            </a:r>
          </a:p>
          <a:p>
            <a:r>
              <a:rPr lang="en-US" sz="1800" dirty="0"/>
              <a:t>           </a:t>
            </a:r>
            <a:r>
              <a:rPr lang="en-US" sz="2400" b="1" dirty="0" err="1"/>
              <a:t>E</a:t>
            </a:r>
            <a:r>
              <a:rPr lang="en-US" sz="2400" b="1" baseline="-25000" dirty="0" err="1"/>
              <a:t>n</a:t>
            </a:r>
            <a:r>
              <a:rPr lang="en-US" sz="2400" b="1" dirty="0"/>
              <a:t> = - 13.6 eV/n</a:t>
            </a:r>
            <a:r>
              <a:rPr lang="en-US" sz="2400" b="1" baseline="30000" dirty="0"/>
              <a:t>2</a:t>
            </a:r>
            <a:r>
              <a:rPr lang="en-US" sz="2400" b="1" dirty="0"/>
              <a:t>, where 1 eV = 1.6x10</a:t>
            </a:r>
            <a:r>
              <a:rPr lang="en-US" sz="2400" b="1" baseline="30000" dirty="0"/>
              <a:t>-19</a:t>
            </a:r>
            <a:r>
              <a:rPr lang="en-US" sz="2400" b="1" dirty="0"/>
              <a:t> Joules</a:t>
            </a:r>
            <a:endParaRPr lang="en-US" dirty="0"/>
          </a:p>
          <a:p>
            <a:r>
              <a:rPr lang="en-US" dirty="0"/>
              <a:t>	Emission:                      Absorption:   </a:t>
            </a:r>
          </a:p>
          <a:p>
            <a:r>
              <a:rPr lang="en-US" dirty="0"/>
              <a:t>				      </a:t>
            </a:r>
            <a:r>
              <a:rPr lang="en-US" sz="2400" dirty="0"/>
              <a:t>Time reversed emission.</a:t>
            </a:r>
          </a:p>
          <a:p>
            <a:r>
              <a:rPr lang="en-US" dirty="0"/>
              <a:t>                                             </a:t>
            </a:r>
          </a:p>
        </p:txBody>
      </p:sp>
      <p:pic>
        <p:nvPicPr>
          <p:cNvPr id="4" name="Picture 7" descr="38_Figure07-I">
            <a:extLst>
              <a:ext uri="{FF2B5EF4-FFF2-40B4-BE49-F238E27FC236}">
                <a16:creationId xmlns:a16="http://schemas.microsoft.com/office/drawing/2014/main" id="{340361E0-711F-4DE5-9FAF-EEF53E18A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889"/>
          <a:stretch>
            <a:fillRect/>
          </a:stretch>
        </p:blipFill>
        <p:spPr bwMode="auto">
          <a:xfrm>
            <a:off x="323850" y="4191000"/>
            <a:ext cx="356941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3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553E-833B-49BE-99E8-1D26F0B3C1C6}"/>
              </a:ext>
            </a:extLst>
          </p:cNvPr>
          <p:cNvSpPr>
            <a:spLocks noGrp="1"/>
          </p:cNvSpPr>
          <p:nvPr>
            <p:ph type="title"/>
          </p:nvPr>
        </p:nvSpPr>
        <p:spPr/>
        <p:txBody>
          <a:bodyPr/>
          <a:lstStyle/>
          <a:p>
            <a:pPr algn="ctr"/>
            <a:r>
              <a:rPr lang="en-US" dirty="0"/>
              <a:t>Vibrational Quantization</a:t>
            </a:r>
          </a:p>
        </p:txBody>
      </p:sp>
      <p:sp>
        <p:nvSpPr>
          <p:cNvPr id="3" name="Content Placeholder 2">
            <a:extLst>
              <a:ext uri="{FF2B5EF4-FFF2-40B4-BE49-F238E27FC236}">
                <a16:creationId xmlns:a16="http://schemas.microsoft.com/office/drawing/2014/main" id="{430ADECE-168F-4BFC-8D7C-F9116C443A5D}"/>
              </a:ext>
            </a:extLst>
          </p:cNvPr>
          <p:cNvSpPr>
            <a:spLocks noGrp="1"/>
          </p:cNvSpPr>
          <p:nvPr>
            <p:ph idx="1"/>
          </p:nvPr>
        </p:nvSpPr>
        <p:spPr>
          <a:xfrm>
            <a:off x="228600" y="685800"/>
            <a:ext cx="8610600" cy="5609228"/>
          </a:xfrm>
        </p:spPr>
        <p:txBody>
          <a:bodyPr/>
          <a:lstStyle/>
          <a:p>
            <a:r>
              <a:rPr lang="en-US" dirty="0"/>
              <a:t>Vibrational and rotational quantized energy levels exist and transitions in quantum number (and energy) produce molecular spectra.  In some situations, vibrational transitions cannot happen (low temperature, for example). In this case, the levels are </a:t>
            </a:r>
            <a:r>
              <a:rPr lang="en-US" b="1" dirty="0"/>
              <a:t>frozen out, </a:t>
            </a:r>
            <a:r>
              <a:rPr lang="en-US" dirty="0"/>
              <a:t>and the ground state is </a:t>
            </a:r>
          </a:p>
          <a:p>
            <a:r>
              <a:rPr lang="en-US" dirty="0"/>
              <a:t>E</a:t>
            </a:r>
            <a:r>
              <a:rPr lang="en-US" baseline="-25000" dirty="0"/>
              <a:t>0</a:t>
            </a:r>
            <a:r>
              <a:rPr lang="en-US" dirty="0"/>
              <a:t> = (1/2)</a:t>
            </a:r>
            <a:r>
              <a:rPr lang="en-US" strike="sngStrike" dirty="0" err="1"/>
              <a:t>h</a:t>
            </a:r>
            <a:r>
              <a:rPr lang="en-US" dirty="0" err="1"/>
              <a:t>ω</a:t>
            </a:r>
            <a:r>
              <a:rPr lang="en-US" dirty="0"/>
              <a:t>, something we call </a:t>
            </a:r>
            <a:r>
              <a:rPr lang="en-US" b="1" dirty="0"/>
              <a:t>zero-point energy</a:t>
            </a:r>
            <a:r>
              <a:rPr lang="en-US" dirty="0"/>
              <a:t>.</a:t>
            </a:r>
          </a:p>
          <a:p>
            <a:r>
              <a:rPr lang="en-US" dirty="0"/>
              <a:t>		</a:t>
            </a:r>
            <a:r>
              <a:rPr lang="en-US" b="1" dirty="0"/>
              <a:t>	E = (n + ½)</a:t>
            </a:r>
            <a:r>
              <a:rPr lang="en-US" b="1" strike="sngStrike" dirty="0" err="1"/>
              <a:t>h</a:t>
            </a:r>
            <a:r>
              <a:rPr lang="en-US" b="1" dirty="0" err="1"/>
              <a:t>ω</a:t>
            </a:r>
            <a:endParaRPr lang="en-US" b="1" dirty="0"/>
          </a:p>
          <a:p>
            <a:r>
              <a:rPr lang="en-US" b="1" dirty="0"/>
              <a:t>		      </a:t>
            </a:r>
            <a:r>
              <a:rPr lang="en-US" dirty="0"/>
              <a:t>for all energy levels.</a:t>
            </a:r>
          </a:p>
        </p:txBody>
      </p:sp>
    </p:spTree>
    <p:extLst>
      <p:ext uri="{BB962C8B-B14F-4D97-AF65-F5344CB8AC3E}">
        <p14:creationId xmlns:p14="http://schemas.microsoft.com/office/powerpoint/2010/main" val="20009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C3C8D7B2-C82C-4744-AA39-8B33E7887CFF}"/>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Hydrogen spectra in more detail</a:t>
            </a:r>
          </a:p>
        </p:txBody>
      </p:sp>
      <p:sp>
        <p:nvSpPr>
          <p:cNvPr id="323587" name="Rectangle 3">
            <a:extLst>
              <a:ext uri="{FF2B5EF4-FFF2-40B4-BE49-F238E27FC236}">
                <a16:creationId xmlns:a16="http://schemas.microsoft.com/office/drawing/2014/main" id="{007C19F0-05E5-4F21-AC50-956F2AF921BA}"/>
              </a:ext>
            </a:extLst>
          </p:cNvPr>
          <p:cNvSpPr>
            <a:spLocks noGrp="1" noChangeArrowheads="1"/>
          </p:cNvSpPr>
          <p:nvPr>
            <p:ph type="body" idx="1"/>
          </p:nvPr>
        </p:nvSpPr>
        <p:spPr>
          <a:xfrm>
            <a:off x="152400" y="738669"/>
            <a:ext cx="8520112" cy="1412875"/>
          </a:xfrm>
        </p:spPr>
        <p:txBody>
          <a:bodyPr/>
          <a:lstStyle/>
          <a:p>
            <a:pPr lvl="1">
              <a:lnSpc>
                <a:spcPct val="90000"/>
              </a:lnSpc>
              <a:buFontTx/>
              <a:buChar char="•"/>
            </a:pPr>
            <a:r>
              <a:rPr lang="en-US" sz="2000" b="1" dirty="0"/>
              <a:t>The Bohr Model:  </a:t>
            </a:r>
            <a:r>
              <a:rPr lang="en-US" sz="2000" dirty="0"/>
              <a:t>He assumed that angular momentum of the electron orbiting the Hydrogen nucleus was quantized.  </a:t>
            </a:r>
            <a:r>
              <a:rPr lang="en-US" sz="2000" b="1" dirty="0" err="1"/>
              <a:t>mvr</a:t>
            </a:r>
            <a:r>
              <a:rPr lang="en-US" sz="2000" b="1" dirty="0"/>
              <a:t> = </a:t>
            </a:r>
            <a:r>
              <a:rPr lang="en-US" sz="2000" b="1" dirty="0" err="1"/>
              <a:t>nh</a:t>
            </a:r>
            <a:r>
              <a:rPr lang="en-US" sz="2000" b="1" dirty="0"/>
              <a:t>/2π</a:t>
            </a:r>
            <a:r>
              <a:rPr lang="en-US" sz="2000" dirty="0"/>
              <a:t>.  </a:t>
            </a:r>
            <a:r>
              <a:rPr lang="en-US" altLang="en-US" sz="2200" dirty="0">
                <a:latin typeface="Times New Roman" panose="02020603050405020304" pitchFamily="18" charset="0"/>
              </a:rPr>
              <a:t>Hydrogen has two sets of lines in the IR (</a:t>
            </a:r>
            <a:r>
              <a:rPr lang="en-US" altLang="en-US" sz="2200" dirty="0" err="1">
                <a:latin typeface="Times New Roman" panose="02020603050405020304" pitchFamily="18" charset="0"/>
              </a:rPr>
              <a:t>Paschen</a:t>
            </a:r>
            <a:r>
              <a:rPr lang="en-US" altLang="en-US" sz="2200" dirty="0">
                <a:latin typeface="Times New Roman" panose="02020603050405020304" pitchFamily="18" charset="0"/>
              </a:rPr>
              <a:t> and </a:t>
            </a:r>
            <a:r>
              <a:rPr lang="en-US" altLang="en-US" sz="2200" dirty="0" err="1">
                <a:latin typeface="Times New Roman" panose="02020603050405020304" pitchFamily="18" charset="0"/>
              </a:rPr>
              <a:t>Pfund</a:t>
            </a:r>
            <a:r>
              <a:rPr lang="en-US" altLang="en-US" sz="2200" dirty="0">
                <a:latin typeface="Times New Roman" panose="02020603050405020304" pitchFamily="18" charset="0"/>
              </a:rPr>
              <a:t> series) and one in the UV (Lyman series). Balmer series has lower level n=1.</a:t>
            </a:r>
          </a:p>
        </p:txBody>
      </p:sp>
      <p:pic>
        <p:nvPicPr>
          <p:cNvPr id="323594" name="Picture 10" descr="38_Figure09-I">
            <a:extLst>
              <a:ext uri="{FF2B5EF4-FFF2-40B4-BE49-F238E27FC236}">
                <a16:creationId xmlns:a16="http://schemas.microsoft.com/office/drawing/2014/main" id="{7229925A-1DAA-4A2B-99AA-25D34504E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91"/>
          <a:stretch>
            <a:fillRect/>
          </a:stretch>
        </p:blipFill>
        <p:spPr bwMode="auto">
          <a:xfrm>
            <a:off x="314325" y="2180120"/>
            <a:ext cx="7703126" cy="4601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additive="base">
                                        <p:cTn id="7" dur="500" fill="hold"/>
                                        <p:tgtEl>
                                          <p:spTgt spid="32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23594"/>
                                        </p:tgtEl>
                                        <p:attrNameLst>
                                          <p:attrName>style.visibility</p:attrName>
                                        </p:attrNameLst>
                                      </p:cBhvr>
                                      <p:to>
                                        <p:strVal val="visible"/>
                                      </p:to>
                                    </p:set>
                                    <p:animEffect transition="in" filter="dissolve">
                                      <p:cBhvr>
                                        <p:cTn id="13" dur="500"/>
                                        <p:tgtEl>
                                          <p:spTgt spid="323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uiExpand="1" build="allAtOnce"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F0A5851F-E18A-41FF-8AEE-CD425093F0D8}"/>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The nuclear atom</a:t>
            </a:r>
          </a:p>
        </p:txBody>
      </p:sp>
      <p:sp>
        <p:nvSpPr>
          <p:cNvPr id="378883" name="Rectangle 3">
            <a:extLst>
              <a:ext uri="{FF2B5EF4-FFF2-40B4-BE49-F238E27FC236}">
                <a16:creationId xmlns:a16="http://schemas.microsoft.com/office/drawing/2014/main" id="{E3E0C64B-1BC2-4714-B864-14E1BC30F254}"/>
              </a:ext>
            </a:extLst>
          </p:cNvPr>
          <p:cNvSpPr>
            <a:spLocks noGrp="1" noChangeArrowheads="1"/>
          </p:cNvSpPr>
          <p:nvPr>
            <p:ph type="body" idx="1"/>
          </p:nvPr>
        </p:nvSpPr>
        <p:spPr>
          <a:xfrm>
            <a:off x="247650" y="703263"/>
            <a:ext cx="5543550" cy="2789237"/>
          </a:xfrm>
        </p:spPr>
        <p:txBody>
          <a:bodyPr/>
          <a:lstStyle/>
          <a:p>
            <a:pPr lvl="1">
              <a:lnSpc>
                <a:spcPct val="90000"/>
              </a:lnSpc>
              <a:buFontTx/>
              <a:buChar char="•"/>
            </a:pPr>
            <a:r>
              <a:rPr lang="en-US" altLang="en-US" sz="2200" b="1" dirty="0">
                <a:latin typeface="Times New Roman" panose="02020603050405020304" pitchFamily="18" charset="0"/>
              </a:rPr>
              <a:t>Earnest Rutherford </a:t>
            </a:r>
            <a:r>
              <a:rPr lang="en-US" altLang="en-US" sz="2200" dirty="0">
                <a:latin typeface="Times New Roman" panose="02020603050405020304" pitchFamily="18" charset="0"/>
              </a:rPr>
              <a:t>did a very clever experiment with thin Au foil and alpha particles.  Scattering was nearly absent or very dramatic, leading him to conclude that the atom was mostly empty space around a dense (+) center.</a:t>
            </a:r>
          </a:p>
          <a:p>
            <a:pPr lvl="1">
              <a:lnSpc>
                <a:spcPct val="90000"/>
              </a:lnSpc>
              <a:buFontTx/>
              <a:buChar char="•"/>
            </a:pPr>
            <a:r>
              <a:rPr lang="en-US" altLang="en-US" sz="2200" dirty="0">
                <a:latin typeface="Times New Roman" panose="02020603050405020304" pitchFamily="18" charset="0"/>
              </a:rPr>
              <a:t>Refer to Figure 38.15 (below) and 38.16 (right) and then follow Example 38.5.</a:t>
            </a:r>
          </a:p>
        </p:txBody>
      </p:sp>
      <p:pic>
        <p:nvPicPr>
          <p:cNvPr id="378890" name="Picture 10" descr="38_Figure16-I">
            <a:extLst>
              <a:ext uri="{FF2B5EF4-FFF2-40B4-BE49-F238E27FC236}">
                <a16:creationId xmlns:a16="http://schemas.microsoft.com/office/drawing/2014/main" id="{756A6A7D-48AA-47D3-B906-C0D0E4C3A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08"/>
          <a:stretch>
            <a:fillRect/>
          </a:stretch>
        </p:blipFill>
        <p:spPr bwMode="auto">
          <a:xfrm>
            <a:off x="5867400" y="762000"/>
            <a:ext cx="29432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78891" name="Picture 11" descr="38_Figure15-I">
            <a:extLst>
              <a:ext uri="{FF2B5EF4-FFF2-40B4-BE49-F238E27FC236}">
                <a16:creationId xmlns:a16="http://schemas.microsoft.com/office/drawing/2014/main" id="{5DC124F6-40F9-431F-B6CB-FF7C9AD65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79"/>
          <a:stretch>
            <a:fillRect/>
          </a:stretch>
        </p:blipFill>
        <p:spPr bwMode="auto">
          <a:xfrm>
            <a:off x="85725" y="3505200"/>
            <a:ext cx="4867275" cy="295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 calcmode="lin" valueType="num">
                                      <p:cBhvr additive="base">
                                        <p:cTn id="7" dur="500" fill="hold"/>
                                        <p:tgtEl>
                                          <p:spTgt spid="378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8883">
                                            <p:txEl>
                                              <p:pRg st="1" end="1"/>
                                            </p:txEl>
                                          </p:spTgt>
                                        </p:tgtEl>
                                        <p:attrNameLst>
                                          <p:attrName>style.visibility</p:attrName>
                                        </p:attrNameLst>
                                      </p:cBhvr>
                                      <p:to>
                                        <p:strVal val="visible"/>
                                      </p:to>
                                    </p:set>
                                    <p:anim calcmode="lin" valueType="num">
                                      <p:cBhvr additive="base">
                                        <p:cTn id="13" dur="500" fill="hold"/>
                                        <p:tgtEl>
                                          <p:spTgt spid="378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78890"/>
                                        </p:tgtEl>
                                        <p:attrNameLst>
                                          <p:attrName>style.visibility</p:attrName>
                                        </p:attrNameLst>
                                      </p:cBhvr>
                                      <p:to>
                                        <p:strVal val="visible"/>
                                      </p:to>
                                    </p:set>
                                    <p:animEffect transition="in" filter="dissolve">
                                      <p:cBhvr>
                                        <p:cTn id="19" dur="500"/>
                                        <p:tgtEl>
                                          <p:spTgt spid="3788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78891"/>
                                        </p:tgtEl>
                                        <p:attrNameLst>
                                          <p:attrName>style.visibility</p:attrName>
                                        </p:attrNameLst>
                                      </p:cBhvr>
                                      <p:to>
                                        <p:strVal val="visible"/>
                                      </p:to>
                                    </p:set>
                                    <p:animEffect transition="in" filter="dissolve">
                                      <p:cBhvr>
                                        <p:cTn id="24" dur="500"/>
                                        <p:tgtEl>
                                          <p:spTgt spid="378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5F36D1C5-BFFB-4DBF-AB51-19074E20A91F}"/>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The Bohr model</a:t>
            </a:r>
          </a:p>
        </p:txBody>
      </p:sp>
      <p:sp>
        <p:nvSpPr>
          <p:cNvPr id="380931" name="Rectangle 3">
            <a:extLst>
              <a:ext uri="{FF2B5EF4-FFF2-40B4-BE49-F238E27FC236}">
                <a16:creationId xmlns:a16="http://schemas.microsoft.com/office/drawing/2014/main" id="{0E3C56EB-54D4-4DB0-9499-B675AE24A52D}"/>
              </a:ext>
            </a:extLst>
          </p:cNvPr>
          <p:cNvSpPr>
            <a:spLocks noGrp="1" noChangeArrowheads="1"/>
          </p:cNvSpPr>
          <p:nvPr>
            <p:ph type="body" idx="1"/>
          </p:nvPr>
        </p:nvSpPr>
        <p:spPr>
          <a:xfrm>
            <a:off x="228600" y="735013"/>
            <a:ext cx="8610600" cy="5687711"/>
          </a:xfrm>
        </p:spPr>
        <p:txBody>
          <a:bodyPr/>
          <a:lstStyle/>
          <a:p>
            <a:r>
              <a:rPr lang="en-US" sz="2400" b="1" dirty="0"/>
              <a:t>The Bohr Model:  </a:t>
            </a:r>
            <a:r>
              <a:rPr lang="en-US" sz="2400" dirty="0"/>
              <a:t>He assumed that angular momentum of the electron orbiting the Hydrogen nucleus was quantized. As before, 				</a:t>
            </a:r>
          </a:p>
          <a:p>
            <a:r>
              <a:rPr lang="en-US" sz="2400" b="1" dirty="0"/>
              <a:t>			      </a:t>
            </a:r>
            <a:r>
              <a:rPr lang="en-US" sz="2400" b="1" dirty="0" err="1"/>
              <a:t>mvr</a:t>
            </a:r>
            <a:r>
              <a:rPr lang="en-US" sz="2400" b="1" dirty="0"/>
              <a:t> = </a:t>
            </a:r>
            <a:r>
              <a:rPr lang="en-US" sz="2400" b="1" dirty="0" err="1"/>
              <a:t>nh</a:t>
            </a:r>
            <a:r>
              <a:rPr lang="en-US" sz="2400" b="1" dirty="0"/>
              <a:t>/2π</a:t>
            </a:r>
            <a:r>
              <a:rPr lang="en-US" sz="2400" dirty="0"/>
              <a:t>.  </a:t>
            </a:r>
          </a:p>
          <a:p>
            <a:r>
              <a:rPr lang="en-US" sz="2400" dirty="0"/>
              <a:t> </a:t>
            </a:r>
          </a:p>
          <a:p>
            <a:r>
              <a:rPr lang="en-US" sz="2400" dirty="0"/>
              <a:t>From that and classical physics, he derived the formula above for H spectra. He also got that the orbital radii r were proportional to n. All this can be derived in later quantum theory by assuming that the electron is a standing wave with wavelength proposed by DeBroglie:  </a:t>
            </a:r>
          </a:p>
          <a:p>
            <a:r>
              <a:rPr lang="en-US" sz="2400" b="1" dirty="0"/>
              <a:t>				λ = h/mv</a:t>
            </a:r>
            <a:r>
              <a:rPr lang="en-US" sz="2400" dirty="0"/>
              <a:t>.</a:t>
            </a:r>
          </a:p>
          <a:p>
            <a:pPr lvl="1">
              <a:lnSpc>
                <a:spcPct val="90000"/>
              </a:lnSpc>
              <a:buFontTx/>
              <a:buChar char="•"/>
            </a:pP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additive="base">
                                        <p:cTn id="7" dur="500" fill="hold"/>
                                        <p:tgtEl>
                                          <p:spTgt spid="380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0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0931">
                                            <p:txEl>
                                              <p:pRg st="1" end="1"/>
                                            </p:txEl>
                                          </p:spTgt>
                                        </p:tgtEl>
                                        <p:attrNameLst>
                                          <p:attrName>style.visibility</p:attrName>
                                        </p:attrNameLst>
                                      </p:cBhvr>
                                      <p:to>
                                        <p:strVal val="visible"/>
                                      </p:to>
                                    </p:set>
                                    <p:anim calcmode="lin" valueType="num">
                                      <p:cBhvr additive="base">
                                        <p:cTn id="13" dur="500" fill="hold"/>
                                        <p:tgtEl>
                                          <p:spTgt spid="380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0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80931">
                                            <p:txEl>
                                              <p:pRg st="2" end="2"/>
                                            </p:txEl>
                                          </p:spTgt>
                                        </p:tgtEl>
                                        <p:attrNameLst>
                                          <p:attrName>style.visibility</p:attrName>
                                        </p:attrNameLst>
                                      </p:cBhvr>
                                      <p:to>
                                        <p:strVal val="visible"/>
                                      </p:to>
                                    </p:set>
                                    <p:anim calcmode="lin" valueType="num">
                                      <p:cBhvr additive="base">
                                        <p:cTn id="19" dur="500" fill="hold"/>
                                        <p:tgtEl>
                                          <p:spTgt spid="380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0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80931">
                                            <p:txEl>
                                              <p:pRg st="3" end="3"/>
                                            </p:txEl>
                                          </p:spTgt>
                                        </p:tgtEl>
                                        <p:attrNameLst>
                                          <p:attrName>style.visibility</p:attrName>
                                        </p:attrNameLst>
                                      </p:cBhvr>
                                      <p:to>
                                        <p:strVal val="visible"/>
                                      </p:to>
                                    </p:set>
                                    <p:anim calcmode="lin" valueType="num">
                                      <p:cBhvr additive="base">
                                        <p:cTn id="25" dur="500" fill="hold"/>
                                        <p:tgtEl>
                                          <p:spTgt spid="380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0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80931">
                                            <p:txEl>
                                              <p:pRg st="4" end="4"/>
                                            </p:txEl>
                                          </p:spTgt>
                                        </p:tgtEl>
                                        <p:attrNameLst>
                                          <p:attrName>style.visibility</p:attrName>
                                        </p:attrNameLst>
                                      </p:cBhvr>
                                      <p:to>
                                        <p:strVal val="visible"/>
                                      </p:to>
                                    </p:set>
                                    <p:anim calcmode="lin" valueType="num">
                                      <p:cBhvr additive="base">
                                        <p:cTn id="31" dur="500" fill="hold"/>
                                        <p:tgtEl>
                                          <p:spTgt spid="3809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09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6F8D-AFA4-4D9E-9320-7E89000ADCB1}"/>
              </a:ext>
            </a:extLst>
          </p:cNvPr>
          <p:cNvSpPr>
            <a:spLocks noGrp="1"/>
          </p:cNvSpPr>
          <p:nvPr>
            <p:ph type="title"/>
          </p:nvPr>
        </p:nvSpPr>
        <p:spPr/>
        <p:txBody>
          <a:bodyPr/>
          <a:lstStyle/>
          <a:p>
            <a:r>
              <a:rPr lang="en-US" dirty="0"/>
              <a:t>			Balmer Lines of Hydrogen</a:t>
            </a:r>
          </a:p>
        </p:txBody>
      </p:sp>
      <p:sp>
        <p:nvSpPr>
          <p:cNvPr id="3" name="Content Placeholder 2">
            <a:extLst>
              <a:ext uri="{FF2B5EF4-FFF2-40B4-BE49-F238E27FC236}">
                <a16:creationId xmlns:a16="http://schemas.microsoft.com/office/drawing/2014/main" id="{3DCF5D21-8EF5-4212-8E61-1CF62169782E}"/>
              </a:ext>
            </a:extLst>
          </p:cNvPr>
          <p:cNvSpPr>
            <a:spLocks noGrp="1"/>
          </p:cNvSpPr>
          <p:nvPr>
            <p:ph idx="1"/>
          </p:nvPr>
        </p:nvSpPr>
        <p:spPr>
          <a:xfrm>
            <a:off x="228600" y="838200"/>
            <a:ext cx="8610600" cy="6209392"/>
          </a:xfrm>
        </p:spPr>
        <p:txBody>
          <a:bodyPr/>
          <a:lstStyle/>
          <a:p>
            <a:r>
              <a:rPr lang="en-US" b="1" dirty="0"/>
              <a:t>Atomic Line Spectra:  </a:t>
            </a:r>
            <a:r>
              <a:rPr lang="en-US" dirty="0"/>
              <a:t>From experiment, </a:t>
            </a:r>
            <a:r>
              <a:rPr lang="en-US" b="1" dirty="0"/>
              <a:t>Balmer</a:t>
            </a:r>
            <a:r>
              <a:rPr lang="en-US" dirty="0"/>
              <a:t> found that atomic hydrogen lines were represented by transitions between energy levels</a:t>
            </a:r>
          </a:p>
          <a:p>
            <a:r>
              <a:rPr lang="en-US" dirty="0"/>
              <a:t>Can be proven from Bohr’s formula,</a:t>
            </a:r>
          </a:p>
          <a:p>
            <a:r>
              <a:rPr lang="en-US" dirty="0"/>
              <a:t>                           </a:t>
            </a:r>
            <a:r>
              <a:rPr lang="en-US" b="1" dirty="0" err="1"/>
              <a:t>E</a:t>
            </a:r>
            <a:r>
              <a:rPr lang="en-US" b="1" baseline="-25000" dirty="0" err="1"/>
              <a:t>n</a:t>
            </a:r>
            <a:r>
              <a:rPr lang="en-US" b="1" dirty="0"/>
              <a:t> = - 13.6 eV/n</a:t>
            </a:r>
            <a:r>
              <a:rPr lang="en-US" b="1" baseline="30000" dirty="0"/>
              <a:t>2</a:t>
            </a:r>
            <a:r>
              <a:rPr lang="en-US" b="1" dirty="0"/>
              <a:t>, </a:t>
            </a:r>
          </a:p>
          <a:p>
            <a:pPr algn="ctr"/>
            <a:r>
              <a:rPr lang="en-US" b="1" dirty="0"/>
              <a:t>where 1 eV = 1.6x10</a:t>
            </a:r>
            <a:r>
              <a:rPr lang="en-US" b="1" baseline="30000" dirty="0"/>
              <a:t>-19</a:t>
            </a:r>
            <a:r>
              <a:rPr lang="en-US" b="1" dirty="0"/>
              <a:t> Joules</a:t>
            </a:r>
            <a:r>
              <a:rPr lang="en-US" dirty="0"/>
              <a:t>.</a:t>
            </a:r>
          </a:p>
          <a:p>
            <a:r>
              <a:rPr lang="en-US" dirty="0"/>
              <a:t>This was later derived by Neils Bohr from a theory of quantization.  Other atoms are more complex, but still have levels related to n.</a:t>
            </a:r>
          </a:p>
          <a:p>
            <a:endParaRPr lang="en-US" dirty="0"/>
          </a:p>
        </p:txBody>
      </p:sp>
    </p:spTree>
    <p:extLst>
      <p:ext uri="{BB962C8B-B14F-4D97-AF65-F5344CB8AC3E}">
        <p14:creationId xmlns:p14="http://schemas.microsoft.com/office/powerpoint/2010/main" val="341431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73AA3A49-085E-4E42-B6CD-DD22F70B50B1}"/>
              </a:ext>
            </a:extLst>
          </p:cNvPr>
          <p:cNvSpPr>
            <a:spLocks noGrp="1" noChangeArrowheads="1"/>
          </p:cNvSpPr>
          <p:nvPr>
            <p:ph type="title"/>
          </p:nvPr>
        </p:nvSpPr>
        <p:spPr>
          <a:xfrm>
            <a:off x="304800" y="76200"/>
            <a:ext cx="8839200" cy="503238"/>
          </a:xfrm>
        </p:spPr>
        <p:txBody>
          <a:bodyPr/>
          <a:lstStyle/>
          <a:p>
            <a:r>
              <a:rPr lang="en-US" altLang="en-US">
                <a:latin typeface="Times New Roman" panose="02020603050405020304" pitchFamily="18" charset="0"/>
              </a:rPr>
              <a:t>The laser</a:t>
            </a:r>
          </a:p>
        </p:txBody>
      </p:sp>
      <p:sp>
        <p:nvSpPr>
          <p:cNvPr id="366595" name="Rectangle 3">
            <a:extLst>
              <a:ext uri="{FF2B5EF4-FFF2-40B4-BE49-F238E27FC236}">
                <a16:creationId xmlns:a16="http://schemas.microsoft.com/office/drawing/2014/main" id="{760681B6-B42C-49C5-AF03-DE116A621DF0}"/>
              </a:ext>
            </a:extLst>
          </p:cNvPr>
          <p:cNvSpPr>
            <a:spLocks noGrp="1" noChangeArrowheads="1"/>
          </p:cNvSpPr>
          <p:nvPr>
            <p:ph type="body" idx="1"/>
          </p:nvPr>
        </p:nvSpPr>
        <p:spPr>
          <a:xfrm>
            <a:off x="257175" y="719138"/>
            <a:ext cx="8582025" cy="2282825"/>
          </a:xfrm>
        </p:spPr>
        <p:txBody>
          <a:bodyPr/>
          <a:lstStyle/>
          <a:p>
            <a:pPr lvl="1">
              <a:buFontTx/>
              <a:buChar char="•"/>
            </a:pPr>
            <a:r>
              <a:rPr lang="en-US" altLang="en-US" sz="2400">
                <a:latin typeface="Times New Roman" panose="02020603050405020304" pitchFamily="18" charset="0"/>
              </a:rPr>
              <a:t>Light amplification by stimulated emission of radiation is what the acronym stands for. It’s very much like a standing wave of light.  Excited states will naturally radiate on a timetable appropriate for their states, but a light wave passing an excited state increases the likelihood of radioactive decay. See Figure 38.23.</a:t>
            </a:r>
          </a:p>
        </p:txBody>
      </p:sp>
      <p:grpSp>
        <p:nvGrpSpPr>
          <p:cNvPr id="366604" name="Group 12">
            <a:extLst>
              <a:ext uri="{FF2B5EF4-FFF2-40B4-BE49-F238E27FC236}">
                <a16:creationId xmlns:a16="http://schemas.microsoft.com/office/drawing/2014/main" id="{94180560-B77B-469F-9E77-6528E2B7F344}"/>
              </a:ext>
            </a:extLst>
          </p:cNvPr>
          <p:cNvGrpSpPr>
            <a:grpSpLocks/>
          </p:cNvGrpSpPr>
          <p:nvPr/>
        </p:nvGrpSpPr>
        <p:grpSpPr bwMode="auto">
          <a:xfrm>
            <a:off x="533400" y="3048000"/>
            <a:ext cx="8382000" cy="3200400"/>
            <a:chOff x="720" y="2064"/>
            <a:chExt cx="4689" cy="1606"/>
          </a:xfrm>
        </p:grpSpPr>
        <p:pic>
          <p:nvPicPr>
            <p:cNvPr id="366599" name="Picture 7" descr="38_Figure23-I">
              <a:extLst>
                <a:ext uri="{FF2B5EF4-FFF2-40B4-BE49-F238E27FC236}">
                  <a16:creationId xmlns:a16="http://schemas.microsoft.com/office/drawing/2014/main" id="{5C7427C2-AB92-40A3-94A4-04703D7C4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3" t="67410" r="38034" b="2138"/>
            <a:stretch>
              <a:fillRect/>
            </a:stretch>
          </p:blipFill>
          <p:spPr bwMode="auto">
            <a:xfrm>
              <a:off x="4080" y="2111"/>
              <a:ext cx="1329" cy="1460"/>
            </a:xfrm>
            <a:prstGeom prst="rect">
              <a:avLst/>
            </a:prstGeom>
            <a:noFill/>
            <a:extLst>
              <a:ext uri="{909E8E84-426E-40DD-AFC4-6F175D3DCCD1}">
                <a14:hiddenFill xmlns:a14="http://schemas.microsoft.com/office/drawing/2010/main">
                  <a:solidFill>
                    <a:srgbClr val="FFFFFF"/>
                  </a:solidFill>
                </a14:hiddenFill>
              </a:ext>
            </a:extLst>
          </p:spPr>
        </p:pic>
        <p:pic>
          <p:nvPicPr>
            <p:cNvPr id="366601" name="Picture 9" descr="38_Figure23-I">
              <a:extLst>
                <a:ext uri="{FF2B5EF4-FFF2-40B4-BE49-F238E27FC236}">
                  <a16:creationId xmlns:a16="http://schemas.microsoft.com/office/drawing/2014/main" id="{7485B769-9EF8-4588-9829-F7EB73201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1" t="34221" r="38034" b="33917"/>
            <a:stretch>
              <a:fillRect/>
            </a:stretch>
          </p:blipFill>
          <p:spPr bwMode="auto">
            <a:xfrm>
              <a:off x="2400" y="2111"/>
              <a:ext cx="1291" cy="1527"/>
            </a:xfrm>
            <a:prstGeom prst="rect">
              <a:avLst/>
            </a:prstGeom>
            <a:noFill/>
            <a:extLst>
              <a:ext uri="{909E8E84-426E-40DD-AFC4-6F175D3DCCD1}">
                <a14:hiddenFill xmlns:a14="http://schemas.microsoft.com/office/drawing/2010/main">
                  <a:solidFill>
                    <a:srgbClr val="FFFFFF"/>
                  </a:solidFill>
                </a14:hiddenFill>
              </a:ext>
            </a:extLst>
          </p:spPr>
        </p:pic>
        <p:pic>
          <p:nvPicPr>
            <p:cNvPr id="366602" name="Picture 10" descr="38_Figure23-I">
              <a:extLst>
                <a:ext uri="{FF2B5EF4-FFF2-40B4-BE49-F238E27FC236}">
                  <a16:creationId xmlns:a16="http://schemas.microsoft.com/office/drawing/2014/main" id="{F7ADBBA3-A905-4D1E-8771-83F4E987C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4" t="-612" r="38034" b="67107"/>
            <a:stretch>
              <a:fillRect/>
            </a:stretch>
          </p:blipFill>
          <p:spPr bwMode="auto">
            <a:xfrm>
              <a:off x="720" y="2064"/>
              <a:ext cx="1316" cy="16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additive="base">
                                        <p:cTn id="7" dur="500" fill="hold"/>
                                        <p:tgtEl>
                                          <p:spTgt spid="366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6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66604"/>
                                        </p:tgtEl>
                                        <p:attrNameLst>
                                          <p:attrName>style.visibility</p:attrName>
                                        </p:attrNameLst>
                                      </p:cBhvr>
                                      <p:to>
                                        <p:strVal val="visible"/>
                                      </p:to>
                                    </p:set>
                                    <p:animEffect transition="in" filter="dissolve">
                                      <p:cBhvr>
                                        <p:cTn id="13" dur="500"/>
                                        <p:tgtEl>
                                          <p:spTgt spid="366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9D882E9B-0FF3-4C0A-9E53-9880FFD3370C}"/>
              </a:ext>
            </a:extLst>
          </p:cNvPr>
          <p:cNvSpPr>
            <a:spLocks noGrp="1" noChangeArrowheads="1"/>
          </p:cNvSpPr>
          <p:nvPr>
            <p:ph type="title"/>
          </p:nvPr>
        </p:nvSpPr>
        <p:spPr>
          <a:xfrm>
            <a:off x="304800" y="76200"/>
            <a:ext cx="8839200" cy="476250"/>
          </a:xfrm>
        </p:spPr>
        <p:txBody>
          <a:bodyPr/>
          <a:lstStyle/>
          <a:p>
            <a:r>
              <a:rPr lang="en-US" altLang="en-US" sz="2800">
                <a:latin typeface="Times New Roman" panose="02020603050405020304" pitchFamily="18" charset="0"/>
              </a:rPr>
              <a:t>Of the many lasers, HeNe has probably sold the most</a:t>
            </a:r>
          </a:p>
        </p:txBody>
      </p:sp>
      <p:sp>
        <p:nvSpPr>
          <p:cNvPr id="381955" name="Rectangle 3">
            <a:extLst>
              <a:ext uri="{FF2B5EF4-FFF2-40B4-BE49-F238E27FC236}">
                <a16:creationId xmlns:a16="http://schemas.microsoft.com/office/drawing/2014/main" id="{790B4247-734C-4D7B-878D-CC37CF4A02A1}"/>
              </a:ext>
            </a:extLst>
          </p:cNvPr>
          <p:cNvSpPr>
            <a:spLocks noGrp="1" noChangeArrowheads="1"/>
          </p:cNvSpPr>
          <p:nvPr>
            <p:ph type="body" idx="1"/>
          </p:nvPr>
        </p:nvSpPr>
        <p:spPr>
          <a:xfrm>
            <a:off x="247650" y="714375"/>
            <a:ext cx="8653463" cy="1901825"/>
          </a:xfrm>
        </p:spPr>
        <p:txBody>
          <a:bodyPr/>
          <a:lstStyle/>
          <a:p>
            <a:pPr lvl="1">
              <a:lnSpc>
                <a:spcPct val="90000"/>
              </a:lnSpc>
              <a:buFontTx/>
              <a:buChar char="•"/>
            </a:pPr>
            <a:r>
              <a:rPr lang="en-US" altLang="en-US" sz="2200">
                <a:latin typeface="Times New Roman" panose="02020603050405020304" pitchFamily="18" charset="0"/>
              </a:rPr>
              <a:t>Small semiconducting lasers have sold many millions since the inception of CD and DVD devices among personal electronic equipment, but the HeNe laser has filled many laser pointers. It</a:t>
            </a:r>
            <a:br>
              <a:rPr lang="en-US" altLang="en-US" sz="2200">
                <a:latin typeface="Times New Roman" panose="02020603050405020304" pitchFamily="18" charset="0"/>
              </a:rPr>
            </a:br>
            <a:r>
              <a:rPr lang="en-US" altLang="en-US" sz="2200">
                <a:latin typeface="Times New Roman" panose="02020603050405020304" pitchFamily="18" charset="0"/>
              </a:rPr>
              <a:t>would make an interesting count. See Figure 38.24 for a set of Grotrian diagrams and an experimental figure that explain the helium</a:t>
            </a:r>
            <a:r>
              <a:rPr lang="en-US" altLang="en-US" sz="2200">
                <a:latin typeface="Times New Roman" panose="02020603050405020304" pitchFamily="18" charset="0"/>
                <a:cs typeface="Times New Roman" panose="02020603050405020304" pitchFamily="18" charset="0"/>
              </a:rPr>
              <a:t>–</a:t>
            </a:r>
            <a:r>
              <a:rPr lang="en-US" altLang="en-US" sz="2200">
                <a:latin typeface="Times New Roman" panose="02020603050405020304" pitchFamily="18" charset="0"/>
              </a:rPr>
              <a:t>neon energy excitation and transfer.</a:t>
            </a:r>
          </a:p>
        </p:txBody>
      </p:sp>
      <p:pic>
        <p:nvPicPr>
          <p:cNvPr id="381962" name="Picture 10" descr="38_Figure24-I">
            <a:extLst>
              <a:ext uri="{FF2B5EF4-FFF2-40B4-BE49-F238E27FC236}">
                <a16:creationId xmlns:a16="http://schemas.microsoft.com/office/drawing/2014/main" id="{18A1A6DF-CA36-4C97-9338-C6E125DF3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862"/>
          <a:stretch>
            <a:fillRect/>
          </a:stretch>
        </p:blipFill>
        <p:spPr bwMode="auto">
          <a:xfrm>
            <a:off x="500063" y="2633663"/>
            <a:ext cx="8153400" cy="3722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81962"/>
                                        </p:tgtEl>
                                        <p:attrNameLst>
                                          <p:attrName>style.visibility</p:attrName>
                                        </p:attrNameLst>
                                      </p:cBhvr>
                                      <p:to>
                                        <p:strVal val="visible"/>
                                      </p:to>
                                    </p:set>
                                    <p:animEffect transition="in" filter="dissolve">
                                      <p:cBhvr>
                                        <p:cTn id="13" dur="500"/>
                                        <p:tgtEl>
                                          <p:spTgt spid="38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17344</TotalTime>
  <Words>1781</Words>
  <Application>Microsoft Office PowerPoint</Application>
  <PresentationFormat>On-screen Show (4:3)</PresentationFormat>
  <Paragraphs>117</Paragraphs>
  <Slides>30</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Cambria Math</vt:lpstr>
      <vt:lpstr>Times New Roman</vt:lpstr>
      <vt:lpstr>Wingdings</vt:lpstr>
      <vt:lpstr>C6eActiveLectureQuestions</vt:lpstr>
      <vt:lpstr>1_C6eActiveLectureQuestions</vt:lpstr>
      <vt:lpstr>2_C6eActiveLectureQuestions</vt:lpstr>
      <vt:lpstr>Chapter 38</vt:lpstr>
      <vt:lpstr>PowerPoint Presentation</vt:lpstr>
      <vt:lpstr>   Absorption and Emission</vt:lpstr>
      <vt:lpstr>Hydrogen spectra in more detail</vt:lpstr>
      <vt:lpstr>The nuclear atom</vt:lpstr>
      <vt:lpstr>The Bohr model</vt:lpstr>
      <vt:lpstr>   Balmer Lines of Hydrogen</vt:lpstr>
      <vt:lpstr>The laser</vt:lpstr>
      <vt:lpstr>Of the many lasers, HeNe has probably sold the most</vt:lpstr>
      <vt:lpstr>Compton experiment</vt:lpstr>
      <vt:lpstr> THE BLACKBODY (continuous spectrum)</vt:lpstr>
      <vt:lpstr>   Wien’s Law for a Blackbody</vt:lpstr>
      <vt:lpstr>Chapter 39</vt:lpstr>
      <vt:lpstr>Introduction</vt:lpstr>
      <vt:lpstr>Wave-Particle Duality</vt:lpstr>
      <vt:lpstr>Probabilities and electron interference</vt:lpstr>
      <vt:lpstr>Heisenberg’s Uncertainty Principle</vt:lpstr>
      <vt:lpstr>Electron microscopy</vt:lpstr>
      <vt:lpstr>Schrödinger’s wave equation</vt:lpstr>
      <vt:lpstr>Wave packet</vt:lpstr>
      <vt:lpstr>Chapter 40</vt:lpstr>
      <vt:lpstr>The particle in a box</vt:lpstr>
      <vt:lpstr>The wave functions and energy levels</vt:lpstr>
      <vt:lpstr>Time Dependent Schrodinger Equation</vt:lpstr>
      <vt:lpstr>3-D  Schrodinger Equation</vt:lpstr>
      <vt:lpstr>Potential barriers and tunneling</vt:lpstr>
      <vt:lpstr>Quantum Oscillators</vt:lpstr>
      <vt:lpstr>The Quantum Rotator</vt:lpstr>
      <vt:lpstr>Quantum mechanics in 3-D</vt:lpstr>
      <vt:lpstr>Vibrational Quantization</vt:lpstr>
    </vt:vector>
  </TitlesOfParts>
  <Company>Benjamin Cummings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slide</dc:title>
  <dc:creator>BCP User</dc:creator>
  <cp:lastModifiedBy>Philip Petersen</cp:lastModifiedBy>
  <cp:revision>630</cp:revision>
  <cp:lastPrinted>2006-11-21T16:50:10Z</cp:lastPrinted>
  <dcterms:created xsi:type="dcterms:W3CDTF">2002-07-11T17:04:39Z</dcterms:created>
  <dcterms:modified xsi:type="dcterms:W3CDTF">2018-04-21T21:45:55Z</dcterms:modified>
</cp:coreProperties>
</file>